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96" r:id="rId2"/>
    <p:sldId id="297" r:id="rId3"/>
    <p:sldId id="298" r:id="rId4"/>
    <p:sldId id="299" r:id="rId5"/>
    <p:sldId id="300" r:id="rId6"/>
    <p:sldId id="301" r:id="rId7"/>
    <p:sldId id="306" r:id="rId8"/>
    <p:sldId id="304" r:id="rId9"/>
    <p:sldId id="324" r:id="rId10"/>
    <p:sldId id="291" r:id="rId11"/>
    <p:sldId id="295" r:id="rId12"/>
    <p:sldId id="286" r:id="rId13"/>
    <p:sldId id="287" r:id="rId14"/>
    <p:sldId id="294" r:id="rId15"/>
    <p:sldId id="305" r:id="rId16"/>
    <p:sldId id="318" r:id="rId17"/>
    <p:sldId id="319" r:id="rId18"/>
    <p:sldId id="323" r:id="rId19"/>
    <p:sldId id="325" r:id="rId20"/>
    <p:sldId id="326" r:id="rId21"/>
    <p:sldId id="327" r:id="rId22"/>
    <p:sldId id="321"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Patricia Cooper" initials="MPC" lastIdx="7" clrIdx="0">
    <p:extLst>
      <p:ext uri="{19B8F6BF-5375-455C-9EA6-DF929625EA0E}">
        <p15:presenceInfo xmlns:p15="http://schemas.microsoft.com/office/powerpoint/2012/main" userId="S-1-5-21-2045787901-1262561226-111032338-430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1" d="100"/>
          <a:sy n="81" d="100"/>
        </p:scale>
        <p:origin x="62" y="5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thorne\Desktop\caps%20retreat%202015%20numbers%20for%20slide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H:\dheckat\Documents\SDS%20CCMH%20CAPS%20Comparison%20Data.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H:\dheckat\Documents\SDS%20CCMH%20CAPS%20Comparison%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H:\dheckat\Documents\SDS%20CCMH%20CAPS%20Comparison%20Data.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H:\dheckat\Documents\SDS%20CCMH%20CAPS%20Comparison%20Data.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78201162354707"/>
          <c:y val="4.1401273885350302E-2"/>
          <c:w val="0.82873839988751408"/>
          <c:h val="0.79834303320780564"/>
        </c:manualLayout>
      </c:layout>
      <c:barChart>
        <c:barDir val="col"/>
        <c:grouping val="clustered"/>
        <c:varyColors val="0"/>
        <c:ser>
          <c:idx val="0"/>
          <c:order val="0"/>
          <c:invertIfNegative val="0"/>
          <c:cat>
            <c:numRef>
              <c:f>Sheet1!$A$4:$A$33</c:f>
              <c:numCache>
                <c:formatCode>General</c:formatCode>
                <c:ptCount val="3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numCache>
            </c:numRef>
          </c:cat>
          <c:val>
            <c:numRef>
              <c:f>Sheet1!$B$4:$B$33</c:f>
              <c:numCache>
                <c:formatCode>0</c:formatCode>
                <c:ptCount val="30"/>
                <c:pt idx="0">
                  <c:v>13887</c:v>
                </c:pt>
                <c:pt idx="1">
                  <c:v>13976</c:v>
                </c:pt>
                <c:pt idx="2">
                  <c:v>13856</c:v>
                </c:pt>
                <c:pt idx="3">
                  <c:v>14001</c:v>
                </c:pt>
                <c:pt idx="4">
                  <c:v>14281</c:v>
                </c:pt>
                <c:pt idx="5">
                  <c:v>14600</c:v>
                </c:pt>
                <c:pt idx="6">
                  <c:v>14351</c:v>
                </c:pt>
                <c:pt idx="7">
                  <c:v>14734</c:v>
                </c:pt>
                <c:pt idx="8">
                  <c:v>14408</c:v>
                </c:pt>
                <c:pt idx="9">
                  <c:v>14655</c:v>
                </c:pt>
                <c:pt idx="10">
                  <c:v>14765</c:v>
                </c:pt>
                <c:pt idx="11">
                  <c:v>14577</c:v>
                </c:pt>
                <c:pt idx="12">
                  <c:v>14384</c:v>
                </c:pt>
                <c:pt idx="13">
                  <c:v>15060</c:v>
                </c:pt>
                <c:pt idx="14">
                  <c:v>15226</c:v>
                </c:pt>
                <c:pt idx="15">
                  <c:v>15396</c:v>
                </c:pt>
                <c:pt idx="16">
                  <c:v>15795</c:v>
                </c:pt>
                <c:pt idx="17">
                  <c:v>16035</c:v>
                </c:pt>
                <c:pt idx="18">
                  <c:v>16449</c:v>
                </c:pt>
                <c:pt idx="19">
                  <c:v>17269</c:v>
                </c:pt>
                <c:pt idx="20">
                  <c:v>17821</c:v>
                </c:pt>
                <c:pt idx="21">
                  <c:v>17926</c:v>
                </c:pt>
                <c:pt idx="22">
                  <c:v>18648</c:v>
                </c:pt>
                <c:pt idx="23">
                  <c:v>19194</c:v>
                </c:pt>
                <c:pt idx="24">
                  <c:v>19849</c:v>
                </c:pt>
                <c:pt idx="25">
                  <c:v>21405</c:v>
                </c:pt>
                <c:pt idx="26">
                  <c:v>23199</c:v>
                </c:pt>
                <c:pt idx="27">
                  <c:v>24537</c:v>
                </c:pt>
                <c:pt idx="28">
                  <c:v>25341</c:v>
                </c:pt>
                <c:pt idx="29">
                  <c:v>26237</c:v>
                </c:pt>
              </c:numCache>
            </c:numRef>
          </c:val>
          <c:extLst xmlns:c16r2="http://schemas.microsoft.com/office/drawing/2015/06/chart">
            <c:ext xmlns:c16="http://schemas.microsoft.com/office/drawing/2014/chart" uri="{C3380CC4-5D6E-409C-BE32-E72D297353CC}">
              <c16:uniqueId val="{00000000-2822-4312-A052-715F262D82F7}"/>
            </c:ext>
          </c:extLst>
        </c:ser>
        <c:dLbls>
          <c:showLegendKey val="0"/>
          <c:showVal val="0"/>
          <c:showCatName val="0"/>
          <c:showSerName val="0"/>
          <c:showPercent val="0"/>
          <c:showBubbleSize val="0"/>
        </c:dLbls>
        <c:gapWidth val="46"/>
        <c:overlap val="-2"/>
        <c:axId val="137162992"/>
        <c:axId val="137163552"/>
      </c:barChart>
      <c:catAx>
        <c:axId val="13716299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163552"/>
        <c:crosses val="autoZero"/>
        <c:auto val="1"/>
        <c:lblAlgn val="ctr"/>
        <c:lblOffset val="100"/>
        <c:noMultiLvlLbl val="0"/>
      </c:catAx>
      <c:valAx>
        <c:axId val="137163552"/>
        <c:scaling>
          <c:orientation val="minMax"/>
        </c:scaling>
        <c:delete val="0"/>
        <c:axPos val="l"/>
        <c:majorGridlines/>
        <c:numFmt formatCode="0" sourceLinked="1"/>
        <c:majorTickMark val="out"/>
        <c:minorTickMark val="none"/>
        <c:tickLblPos val="nextTo"/>
        <c:crossAx val="13716299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Sheet1!$A$35</c:f>
              <c:strCache>
                <c:ptCount val="1"/>
                <c:pt idx="0">
                  <c:v>CAPS Students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8CDA-403F-B67D-FE629F55613E}"/>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8CDA-403F-B67D-FE629F55613E}"/>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B715-4B4D-8E83-A8827054961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Sheet1!$B$34:$E$34</c:f>
              <c:strCache>
                <c:ptCount val="4"/>
                <c:pt idx="0">
                  <c:v>2012/2013</c:v>
                </c:pt>
                <c:pt idx="1">
                  <c:v>2013/2014</c:v>
                </c:pt>
                <c:pt idx="2">
                  <c:v>2014/2015</c:v>
                </c:pt>
                <c:pt idx="3">
                  <c:v>2015/2016</c:v>
                </c:pt>
              </c:strCache>
            </c:strRef>
          </c:cat>
          <c:val>
            <c:numRef>
              <c:f>Sheet1!$B$35:$E$35</c:f>
              <c:numCache>
                <c:formatCode>General</c:formatCode>
                <c:ptCount val="4"/>
                <c:pt idx="0">
                  <c:v>24.6</c:v>
                </c:pt>
                <c:pt idx="1">
                  <c:v>27.7</c:v>
                </c:pt>
                <c:pt idx="2">
                  <c:v>31.4</c:v>
                </c:pt>
                <c:pt idx="3">
                  <c:v>30</c:v>
                </c:pt>
              </c:numCache>
            </c:numRef>
          </c:val>
          <c:extLst xmlns:c16r2="http://schemas.microsoft.com/office/drawing/2015/06/chart">
            <c:ext xmlns:c16="http://schemas.microsoft.com/office/drawing/2014/chart" uri="{C3380CC4-5D6E-409C-BE32-E72D297353CC}">
              <c16:uniqueId val="{00000006-8CDA-403F-B67D-FE629F55613E}"/>
            </c:ext>
          </c:extLst>
        </c:ser>
        <c:dLbls>
          <c:showLegendKey val="0"/>
          <c:showVal val="1"/>
          <c:showCatName val="0"/>
          <c:showSerName val="0"/>
          <c:showPercent val="0"/>
          <c:showBubbleSize val="0"/>
        </c:dLbls>
        <c:gapWidth val="150"/>
        <c:axId val="137166912"/>
        <c:axId val="137166352"/>
      </c:barChart>
      <c:lineChart>
        <c:grouping val="standard"/>
        <c:varyColors val="0"/>
        <c:ser>
          <c:idx val="1"/>
          <c:order val="1"/>
          <c:tx>
            <c:strRef>
              <c:f>Sheet1!$A$36</c:f>
              <c:strCache>
                <c:ptCount val="1"/>
                <c:pt idx="0">
                  <c:v>National Average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Sheet1!$B$34:$E$34</c:f>
              <c:strCache>
                <c:ptCount val="4"/>
                <c:pt idx="0">
                  <c:v>2012/2013</c:v>
                </c:pt>
                <c:pt idx="1">
                  <c:v>2013/2014</c:v>
                </c:pt>
                <c:pt idx="2">
                  <c:v>2014/2015</c:v>
                </c:pt>
                <c:pt idx="3">
                  <c:v>2015/2016</c:v>
                </c:pt>
              </c:strCache>
            </c:strRef>
          </c:cat>
          <c:val>
            <c:numRef>
              <c:f>Sheet1!$B$36:$E$36</c:f>
              <c:numCache>
                <c:formatCode>General</c:formatCode>
                <c:ptCount val="4"/>
                <c:pt idx="0">
                  <c:v>23</c:v>
                </c:pt>
                <c:pt idx="1">
                  <c:v>23.8</c:v>
                </c:pt>
                <c:pt idx="2">
                  <c:v>25</c:v>
                </c:pt>
                <c:pt idx="3">
                  <c:v>25.9</c:v>
                </c:pt>
              </c:numCache>
            </c:numRef>
          </c:val>
          <c:smooth val="0"/>
          <c:extLst xmlns:c16r2="http://schemas.microsoft.com/office/drawing/2015/06/chart">
            <c:ext xmlns:c16="http://schemas.microsoft.com/office/drawing/2014/chart" uri="{C3380CC4-5D6E-409C-BE32-E72D297353CC}">
              <c16:uniqueId val="{00000006-B715-4B4D-8E83-A88270549618}"/>
            </c:ext>
          </c:extLst>
        </c:ser>
        <c:dLbls>
          <c:showLegendKey val="0"/>
          <c:showVal val="1"/>
          <c:showCatName val="0"/>
          <c:showSerName val="0"/>
          <c:showPercent val="0"/>
          <c:showBubbleSize val="0"/>
        </c:dLbls>
        <c:marker val="1"/>
        <c:smooth val="0"/>
        <c:axId val="137166912"/>
        <c:axId val="137166352"/>
      </c:lineChart>
      <c:valAx>
        <c:axId val="13716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66912"/>
        <c:crosses val="autoZero"/>
        <c:crossBetween val="between"/>
      </c:valAx>
      <c:catAx>
        <c:axId val="137166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663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52533369832469E-2"/>
          <c:y val="1.7602182702528689E-2"/>
          <c:w val="0.94574746663016751"/>
          <c:h val="0.83718624703686062"/>
        </c:manualLayout>
      </c:layout>
      <c:barChart>
        <c:barDir val="col"/>
        <c:grouping val="clustered"/>
        <c:varyColors val="0"/>
        <c:ser>
          <c:idx val="0"/>
          <c:order val="0"/>
          <c:tx>
            <c:strRef>
              <c:f>Sheet1!$A$40</c:f>
              <c:strCache>
                <c:ptCount val="1"/>
                <c:pt idx="0">
                  <c:v>CAPS Students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FF0-43D7-A484-873C6AA8252F}"/>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7FF0-43D7-A484-873C6AA8252F}"/>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7FF0-43D7-A484-873C6AA8252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Sheet1!$B$39:$E$39</c:f>
              <c:strCache>
                <c:ptCount val="4"/>
                <c:pt idx="0">
                  <c:v>2012/2013</c:v>
                </c:pt>
                <c:pt idx="1">
                  <c:v>2013/2014</c:v>
                </c:pt>
                <c:pt idx="2">
                  <c:v>2014/2015</c:v>
                </c:pt>
                <c:pt idx="3">
                  <c:v>2015/2016</c:v>
                </c:pt>
              </c:strCache>
            </c:strRef>
          </c:cat>
          <c:val>
            <c:numRef>
              <c:f>Sheet1!$B$40:$E$40</c:f>
              <c:numCache>
                <c:formatCode>General</c:formatCode>
                <c:ptCount val="4"/>
                <c:pt idx="0">
                  <c:v>7.8</c:v>
                </c:pt>
                <c:pt idx="1">
                  <c:v>9.6</c:v>
                </c:pt>
                <c:pt idx="2">
                  <c:v>10.5</c:v>
                </c:pt>
                <c:pt idx="3">
                  <c:v>8.6999999999999993</c:v>
                </c:pt>
              </c:numCache>
            </c:numRef>
          </c:val>
          <c:extLst xmlns:c16r2="http://schemas.microsoft.com/office/drawing/2015/06/chart">
            <c:ext xmlns:c16="http://schemas.microsoft.com/office/drawing/2014/chart" uri="{C3380CC4-5D6E-409C-BE32-E72D297353CC}">
              <c16:uniqueId val="{00000006-7FF0-43D7-A484-873C6AA8252F}"/>
            </c:ext>
          </c:extLst>
        </c:ser>
        <c:dLbls>
          <c:showLegendKey val="0"/>
          <c:showVal val="1"/>
          <c:showCatName val="0"/>
          <c:showSerName val="0"/>
          <c:showPercent val="0"/>
          <c:showBubbleSize val="0"/>
        </c:dLbls>
        <c:gapWidth val="150"/>
        <c:axId val="192029184"/>
        <c:axId val="192028624"/>
      </c:barChart>
      <c:lineChart>
        <c:grouping val="standard"/>
        <c:varyColors val="0"/>
        <c:ser>
          <c:idx val="1"/>
          <c:order val="1"/>
          <c:tx>
            <c:strRef>
              <c:f>Sheet1!$A$41</c:f>
              <c:strCache>
                <c:ptCount val="1"/>
                <c:pt idx="0">
                  <c:v>National Average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Sheet1!$B$39:$E$39</c:f>
              <c:strCache>
                <c:ptCount val="4"/>
                <c:pt idx="0">
                  <c:v>2012/2013</c:v>
                </c:pt>
                <c:pt idx="1">
                  <c:v>2013/2014</c:v>
                </c:pt>
                <c:pt idx="2">
                  <c:v>2014/2015</c:v>
                </c:pt>
                <c:pt idx="3">
                  <c:v>2015/2016</c:v>
                </c:pt>
              </c:strCache>
            </c:strRef>
          </c:cat>
          <c:val>
            <c:numRef>
              <c:f>Sheet1!$B$41:$E$41</c:f>
              <c:numCache>
                <c:formatCode>General</c:formatCode>
                <c:ptCount val="4"/>
                <c:pt idx="0">
                  <c:v>10.1</c:v>
                </c:pt>
                <c:pt idx="1">
                  <c:v>10.199999999999999</c:v>
                </c:pt>
                <c:pt idx="2">
                  <c:v>10.3</c:v>
                </c:pt>
                <c:pt idx="3">
                  <c:v>9.6</c:v>
                </c:pt>
              </c:numCache>
            </c:numRef>
          </c:val>
          <c:smooth val="0"/>
          <c:extLst xmlns:c16r2="http://schemas.microsoft.com/office/drawing/2015/06/chart">
            <c:ext xmlns:c16="http://schemas.microsoft.com/office/drawing/2014/chart" uri="{C3380CC4-5D6E-409C-BE32-E72D297353CC}">
              <c16:uniqueId val="{00000007-7FF0-43D7-A484-873C6AA8252F}"/>
            </c:ext>
          </c:extLst>
        </c:ser>
        <c:dLbls>
          <c:showLegendKey val="0"/>
          <c:showVal val="1"/>
          <c:showCatName val="0"/>
          <c:showSerName val="0"/>
          <c:showPercent val="0"/>
          <c:showBubbleSize val="0"/>
        </c:dLbls>
        <c:marker val="1"/>
        <c:smooth val="0"/>
        <c:axId val="192029184"/>
        <c:axId val="192028624"/>
      </c:lineChart>
      <c:valAx>
        <c:axId val="19202862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029184"/>
        <c:crosses val="autoZero"/>
        <c:crossBetween val="between"/>
      </c:valAx>
      <c:catAx>
        <c:axId val="192029184"/>
        <c:scaling>
          <c:orientation val="minMax"/>
        </c:scaling>
        <c:delete val="1"/>
        <c:axPos val="b"/>
        <c:numFmt formatCode="General" sourceLinked="1"/>
        <c:majorTickMark val="out"/>
        <c:minorTickMark val="none"/>
        <c:tickLblPos val="nextTo"/>
        <c:crossAx val="192028624"/>
        <c:crosses val="autoZero"/>
        <c:auto val="1"/>
        <c:lblAlgn val="ctr"/>
        <c:lblOffset val="100"/>
        <c:noMultiLvlLbl val="0"/>
      </c:catAx>
      <c:spPr>
        <a:noFill/>
        <a:ln>
          <a:noFill/>
        </a:ln>
        <a:effectLst/>
      </c:spPr>
    </c:plotArea>
    <c:legend>
      <c:legendPos val="b"/>
      <c:layout>
        <c:manualLayout>
          <c:xMode val="edge"/>
          <c:yMode val="edge"/>
          <c:x val="0.41292430810872588"/>
          <c:y val="0.89523474496111677"/>
          <c:w val="0.22922523806878009"/>
          <c:h val="4.13286739476540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811124937488849E-2"/>
          <c:y val="2.4305551930890807E-2"/>
          <c:w val="0.93965434989866614"/>
          <c:h val="0.85235777772442267"/>
        </c:manualLayout>
      </c:layout>
      <c:barChart>
        <c:barDir val="col"/>
        <c:grouping val="clustered"/>
        <c:varyColors val="0"/>
        <c:ser>
          <c:idx val="0"/>
          <c:order val="0"/>
          <c:tx>
            <c:strRef>
              <c:f>Sheet1!$A$20</c:f>
              <c:strCache>
                <c:ptCount val="1"/>
                <c:pt idx="0">
                  <c:v>CAPS Students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6-E552-4D4E-812B-CF8879DEAB6E}"/>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E552-4D4E-812B-CF8879DEAB6E}"/>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E552-4D4E-812B-CF8879DEAB6E}"/>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E552-4D4E-812B-CF8879DEAB6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Sheet1!$B$19:$E$19</c:f>
              <c:strCache>
                <c:ptCount val="4"/>
                <c:pt idx="0">
                  <c:v>2012/2013</c:v>
                </c:pt>
                <c:pt idx="1">
                  <c:v>2013/2014</c:v>
                </c:pt>
                <c:pt idx="2">
                  <c:v>2014/2015</c:v>
                </c:pt>
                <c:pt idx="3">
                  <c:v>2015/2016</c:v>
                </c:pt>
              </c:strCache>
            </c:strRef>
          </c:cat>
          <c:val>
            <c:numRef>
              <c:f>Sheet1!$B$20:$E$20</c:f>
              <c:numCache>
                <c:formatCode>General</c:formatCode>
                <c:ptCount val="4"/>
                <c:pt idx="0">
                  <c:v>31.4</c:v>
                </c:pt>
                <c:pt idx="1">
                  <c:v>37</c:v>
                </c:pt>
                <c:pt idx="2">
                  <c:v>41.1</c:v>
                </c:pt>
                <c:pt idx="3">
                  <c:v>40.5</c:v>
                </c:pt>
              </c:numCache>
            </c:numRef>
          </c:val>
          <c:extLst xmlns:c16r2="http://schemas.microsoft.com/office/drawing/2015/06/chart">
            <c:ext xmlns:c16="http://schemas.microsoft.com/office/drawing/2014/chart" uri="{C3380CC4-5D6E-409C-BE32-E72D297353CC}">
              <c16:uniqueId val="{00000007-E552-4D4E-812B-CF8879DEAB6E}"/>
            </c:ext>
          </c:extLst>
        </c:ser>
        <c:dLbls>
          <c:showLegendKey val="0"/>
          <c:showVal val="1"/>
          <c:showCatName val="0"/>
          <c:showSerName val="0"/>
          <c:showPercent val="0"/>
          <c:showBubbleSize val="0"/>
        </c:dLbls>
        <c:gapWidth val="150"/>
        <c:axId val="192032544"/>
        <c:axId val="192031984"/>
      </c:barChart>
      <c:lineChart>
        <c:grouping val="standard"/>
        <c:varyColors val="0"/>
        <c:ser>
          <c:idx val="1"/>
          <c:order val="1"/>
          <c:tx>
            <c:strRef>
              <c:f>Sheet1!$A$21</c:f>
              <c:strCache>
                <c:ptCount val="1"/>
                <c:pt idx="0">
                  <c:v>National Average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Sheet1!$B$19:$E$19</c:f>
              <c:strCache>
                <c:ptCount val="4"/>
                <c:pt idx="0">
                  <c:v>2012/2013</c:v>
                </c:pt>
                <c:pt idx="1">
                  <c:v>2013/2014</c:v>
                </c:pt>
                <c:pt idx="2">
                  <c:v>2014/2015</c:v>
                </c:pt>
                <c:pt idx="3">
                  <c:v>2015/2016</c:v>
                </c:pt>
              </c:strCache>
            </c:strRef>
          </c:cat>
          <c:val>
            <c:numRef>
              <c:f>Sheet1!$B$21:$E$21</c:f>
              <c:numCache>
                <c:formatCode>General</c:formatCode>
                <c:ptCount val="4"/>
                <c:pt idx="0">
                  <c:v>30</c:v>
                </c:pt>
                <c:pt idx="1">
                  <c:v>30.9</c:v>
                </c:pt>
                <c:pt idx="2">
                  <c:v>33</c:v>
                </c:pt>
                <c:pt idx="3">
                  <c:v>33.5</c:v>
                </c:pt>
              </c:numCache>
            </c:numRef>
          </c:val>
          <c:smooth val="0"/>
          <c:extLst xmlns:c16r2="http://schemas.microsoft.com/office/drawing/2015/06/chart">
            <c:ext xmlns:c16="http://schemas.microsoft.com/office/drawing/2014/chart" uri="{C3380CC4-5D6E-409C-BE32-E72D297353CC}">
              <c16:uniqueId val="{00000008-E552-4D4E-812B-CF8879DEAB6E}"/>
            </c:ext>
          </c:extLst>
        </c:ser>
        <c:dLbls>
          <c:showLegendKey val="0"/>
          <c:showVal val="1"/>
          <c:showCatName val="0"/>
          <c:showSerName val="0"/>
          <c:showPercent val="0"/>
          <c:showBubbleSize val="0"/>
        </c:dLbls>
        <c:marker val="1"/>
        <c:smooth val="0"/>
        <c:axId val="192032544"/>
        <c:axId val="192031984"/>
      </c:lineChart>
      <c:valAx>
        <c:axId val="192031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032544"/>
        <c:crosses val="autoZero"/>
        <c:crossBetween val="between"/>
      </c:valAx>
      <c:catAx>
        <c:axId val="1920325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0319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3696171646886E-2"/>
          <c:y val="3.1642724431682041E-2"/>
          <c:w val="0.95489138400512186"/>
          <c:h val="0.84135571023682687"/>
        </c:manualLayout>
      </c:layout>
      <c:barChart>
        <c:barDir val="col"/>
        <c:grouping val="clustered"/>
        <c:varyColors val="0"/>
        <c:ser>
          <c:idx val="0"/>
          <c:order val="0"/>
          <c:tx>
            <c:strRef>
              <c:f>Sheet1!$A$30</c:f>
              <c:strCache>
                <c:ptCount val="1"/>
                <c:pt idx="0">
                  <c:v>CAPS Students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8495-4FC1-9FB4-3CD49674FD08}"/>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8495-4FC1-9FB4-3CD49674FD08}"/>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8495-4FC1-9FB4-3CD49674FD0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Sheet1!$B$29:$E$29</c:f>
              <c:strCache>
                <c:ptCount val="4"/>
                <c:pt idx="0">
                  <c:v>2012/2013</c:v>
                </c:pt>
                <c:pt idx="1">
                  <c:v>2013/2014</c:v>
                </c:pt>
                <c:pt idx="2">
                  <c:v>2014/2015</c:v>
                </c:pt>
                <c:pt idx="3">
                  <c:v>2015/2016</c:v>
                </c:pt>
              </c:strCache>
            </c:strRef>
          </c:cat>
          <c:val>
            <c:numRef>
              <c:f>Sheet1!$B$30:$E$30</c:f>
              <c:numCache>
                <c:formatCode>General</c:formatCode>
                <c:ptCount val="4"/>
                <c:pt idx="0">
                  <c:v>8.9</c:v>
                </c:pt>
                <c:pt idx="1">
                  <c:v>10.3</c:v>
                </c:pt>
                <c:pt idx="2">
                  <c:v>12.2</c:v>
                </c:pt>
                <c:pt idx="3">
                  <c:v>9.8000000000000007</c:v>
                </c:pt>
              </c:numCache>
            </c:numRef>
          </c:val>
          <c:extLst xmlns:c16r2="http://schemas.microsoft.com/office/drawing/2015/06/chart">
            <c:ext xmlns:c16="http://schemas.microsoft.com/office/drawing/2014/chart" uri="{C3380CC4-5D6E-409C-BE32-E72D297353CC}">
              <c16:uniqueId val="{00000007-8495-4FC1-9FB4-3CD49674FD08}"/>
            </c:ext>
          </c:extLst>
        </c:ser>
        <c:dLbls>
          <c:showLegendKey val="0"/>
          <c:showVal val="1"/>
          <c:showCatName val="0"/>
          <c:showSerName val="0"/>
          <c:showPercent val="0"/>
          <c:showBubbleSize val="0"/>
        </c:dLbls>
        <c:gapWidth val="150"/>
        <c:axId val="192035904"/>
        <c:axId val="192035344"/>
        <c:extLst xmlns:c16r2="http://schemas.microsoft.com/office/drawing/2015/06/chart"/>
      </c:barChart>
      <c:lineChart>
        <c:grouping val="standard"/>
        <c:varyColors val="0"/>
        <c:ser>
          <c:idx val="1"/>
          <c:order val="1"/>
          <c:tx>
            <c:strRef>
              <c:f>Sheet1!$A$31</c:f>
              <c:strCache>
                <c:ptCount val="1"/>
                <c:pt idx="0">
                  <c:v>National Average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Sheet1!$B$29:$E$29</c:f>
              <c:strCache>
                <c:ptCount val="4"/>
                <c:pt idx="0">
                  <c:v>2012/2013</c:v>
                </c:pt>
                <c:pt idx="1">
                  <c:v>2013/2014</c:v>
                </c:pt>
                <c:pt idx="2">
                  <c:v>2014/2015</c:v>
                </c:pt>
                <c:pt idx="3">
                  <c:v>2015/2016</c:v>
                </c:pt>
              </c:strCache>
            </c:strRef>
          </c:cat>
          <c:val>
            <c:numRef>
              <c:f>Sheet1!$B$31:$E$31</c:f>
              <c:numCache>
                <c:formatCode>General</c:formatCode>
                <c:ptCount val="4"/>
                <c:pt idx="0">
                  <c:v>8.6</c:v>
                </c:pt>
                <c:pt idx="1">
                  <c:v>8.9</c:v>
                </c:pt>
                <c:pt idx="2">
                  <c:v>9.5</c:v>
                </c:pt>
                <c:pt idx="3">
                  <c:v>9.5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9-8495-4FC1-9FB4-3CD49674FD08}"/>
            </c:ext>
          </c:extLst>
        </c:ser>
        <c:dLbls>
          <c:showLegendKey val="0"/>
          <c:showVal val="1"/>
          <c:showCatName val="0"/>
          <c:showSerName val="0"/>
          <c:showPercent val="0"/>
          <c:showBubbleSize val="0"/>
        </c:dLbls>
        <c:marker val="1"/>
        <c:smooth val="0"/>
        <c:axId val="192035904"/>
        <c:axId val="192035344"/>
      </c:lineChart>
      <c:valAx>
        <c:axId val="19203534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035904"/>
        <c:crosses val="autoZero"/>
        <c:crossBetween val="between"/>
      </c:valAx>
      <c:catAx>
        <c:axId val="192035904"/>
        <c:scaling>
          <c:orientation val="minMax"/>
        </c:scaling>
        <c:delete val="1"/>
        <c:axPos val="b"/>
        <c:numFmt formatCode="General" sourceLinked="1"/>
        <c:majorTickMark val="out"/>
        <c:minorTickMark val="none"/>
        <c:tickLblPos val="nextTo"/>
        <c:crossAx val="192035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811124937488849E-2"/>
          <c:y val="2.4305551930890807E-2"/>
          <c:w val="0.93965434989866614"/>
          <c:h val="0.85235777772442267"/>
        </c:manualLayout>
      </c:layout>
      <c:barChart>
        <c:barDir val="col"/>
        <c:grouping val="clustered"/>
        <c:varyColors val="0"/>
        <c:ser>
          <c:idx val="0"/>
          <c:order val="0"/>
          <c:tx>
            <c:strRef>
              <c:f>Sheet1!$A$25</c:f>
              <c:strCache>
                <c:ptCount val="1"/>
                <c:pt idx="0">
                  <c:v>CAPS Students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97C-4688-8F64-A759158DD649}"/>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6-E379-4387-B15B-21C0F1E576F3}"/>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597C-4688-8F64-A759158DD649}"/>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597C-4688-8F64-A759158DD64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Sheet1!$B$24:$E$24</c:f>
              <c:strCache>
                <c:ptCount val="4"/>
                <c:pt idx="0">
                  <c:v>2012/2013</c:v>
                </c:pt>
                <c:pt idx="1">
                  <c:v>2013/2014</c:v>
                </c:pt>
                <c:pt idx="2">
                  <c:v>2014/2015</c:v>
                </c:pt>
                <c:pt idx="3">
                  <c:v>2015/2016</c:v>
                </c:pt>
              </c:strCache>
            </c:strRef>
          </c:cat>
          <c:val>
            <c:numRef>
              <c:f>Sheet1!$B$25:$E$25</c:f>
              <c:numCache>
                <c:formatCode>General</c:formatCode>
                <c:ptCount val="4"/>
                <c:pt idx="0">
                  <c:v>3.6</c:v>
                </c:pt>
                <c:pt idx="1">
                  <c:v>5</c:v>
                </c:pt>
                <c:pt idx="2">
                  <c:v>7.7</c:v>
                </c:pt>
                <c:pt idx="3">
                  <c:v>4.0999999999999996</c:v>
                </c:pt>
              </c:numCache>
            </c:numRef>
          </c:val>
          <c:extLst xmlns:c16r2="http://schemas.microsoft.com/office/drawing/2015/06/chart">
            <c:ext xmlns:c16="http://schemas.microsoft.com/office/drawing/2014/chart" uri="{C3380CC4-5D6E-409C-BE32-E72D297353CC}">
              <c16:uniqueId val="{00000008-597C-4688-8F64-A759158DD649}"/>
            </c:ext>
          </c:extLst>
        </c:ser>
        <c:dLbls>
          <c:showLegendKey val="0"/>
          <c:showVal val="1"/>
          <c:showCatName val="0"/>
          <c:showSerName val="0"/>
          <c:showPercent val="0"/>
          <c:showBubbleSize val="0"/>
        </c:dLbls>
        <c:gapWidth val="150"/>
        <c:axId val="196458320"/>
        <c:axId val="196457760"/>
      </c:barChart>
      <c:lineChart>
        <c:grouping val="standard"/>
        <c:varyColors val="0"/>
        <c:ser>
          <c:idx val="1"/>
          <c:order val="1"/>
          <c:tx>
            <c:strRef>
              <c:f>Sheet1!$A$26</c:f>
              <c:strCache>
                <c:ptCount val="1"/>
                <c:pt idx="0">
                  <c:v>National Average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Sheet1!$B$24:$E$24</c:f>
              <c:strCache>
                <c:ptCount val="4"/>
                <c:pt idx="0">
                  <c:v>2012/2013</c:v>
                </c:pt>
                <c:pt idx="1">
                  <c:v>2013/2014</c:v>
                </c:pt>
                <c:pt idx="2">
                  <c:v>2014/2015</c:v>
                </c:pt>
                <c:pt idx="3">
                  <c:v>2015/2016</c:v>
                </c:pt>
              </c:strCache>
            </c:strRef>
          </c:cat>
          <c:val>
            <c:numRef>
              <c:f>Sheet1!$B$26:$E$26</c:f>
              <c:numCache>
                <c:formatCode>General</c:formatCode>
                <c:ptCount val="4"/>
                <c:pt idx="0">
                  <c:v>16.5</c:v>
                </c:pt>
                <c:pt idx="1">
                  <c:v>16.5</c:v>
                </c:pt>
                <c:pt idx="2">
                  <c:v>16</c:v>
                </c:pt>
                <c:pt idx="3">
                  <c:v>15.5</c:v>
                </c:pt>
              </c:numCache>
            </c:numRef>
          </c:val>
          <c:smooth val="0"/>
          <c:extLst xmlns:c16r2="http://schemas.microsoft.com/office/drawing/2015/06/chart">
            <c:ext xmlns:c16="http://schemas.microsoft.com/office/drawing/2014/chart" uri="{C3380CC4-5D6E-409C-BE32-E72D297353CC}">
              <c16:uniqueId val="{00000009-597C-4688-8F64-A759158DD649}"/>
            </c:ext>
          </c:extLst>
        </c:ser>
        <c:dLbls>
          <c:showLegendKey val="0"/>
          <c:showVal val="1"/>
          <c:showCatName val="0"/>
          <c:showSerName val="0"/>
          <c:showPercent val="0"/>
          <c:showBubbleSize val="0"/>
        </c:dLbls>
        <c:marker val="1"/>
        <c:smooth val="0"/>
        <c:axId val="196458320"/>
        <c:axId val="196457760"/>
      </c:lineChart>
      <c:valAx>
        <c:axId val="196457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458320"/>
        <c:crosses val="autoZero"/>
        <c:crossBetween val="between"/>
      </c:valAx>
      <c:catAx>
        <c:axId val="1964583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4577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0.83526</cdr:x>
      <cdr:y>0.7891</cdr:y>
    </cdr:from>
    <cdr:to>
      <cdr:x>0.89119</cdr:x>
      <cdr:y>0.85477</cdr:y>
    </cdr:to>
    <cdr:sp macro="" textlink="">
      <cdr:nvSpPr>
        <cdr:cNvPr id="2" name="TextBox 8"/>
        <cdr:cNvSpPr txBox="1"/>
      </cdr:nvSpPr>
      <cdr:spPr>
        <a:xfrm xmlns:a="http://schemas.openxmlformats.org/drawingml/2006/main">
          <a:off x="8022136" y="3143351"/>
          <a:ext cx="53721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t>(49)</a:t>
          </a:r>
          <a:endParaRPr lang="en-US" sz="1100" dirty="0"/>
        </a:p>
      </cdr:txBody>
    </cdr:sp>
  </cdr:relSizeAnchor>
  <cdr:relSizeAnchor xmlns:cdr="http://schemas.openxmlformats.org/drawingml/2006/chartDrawing">
    <cdr:from>
      <cdr:x>0.60156</cdr:x>
      <cdr:y>0.79717</cdr:y>
    </cdr:from>
    <cdr:to>
      <cdr:x>0.65749</cdr:x>
      <cdr:y>0.86284</cdr:y>
    </cdr:to>
    <cdr:sp macro="" textlink="">
      <cdr:nvSpPr>
        <cdr:cNvPr id="3" name="TextBox 8"/>
        <cdr:cNvSpPr txBox="1"/>
      </cdr:nvSpPr>
      <cdr:spPr>
        <a:xfrm xmlns:a="http://schemas.openxmlformats.org/drawingml/2006/main">
          <a:off x="5777605" y="3175490"/>
          <a:ext cx="53721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(75)</a:t>
          </a:r>
          <a:endParaRPr lang="en-US" sz="1100" dirty="0"/>
        </a:p>
      </cdr:txBody>
    </cdr:sp>
  </cdr:relSizeAnchor>
  <cdr:relSizeAnchor xmlns:cdr="http://schemas.openxmlformats.org/drawingml/2006/chartDrawing">
    <cdr:from>
      <cdr:x>0.12681</cdr:x>
      <cdr:y>0.79266</cdr:y>
    </cdr:from>
    <cdr:to>
      <cdr:x>0.18275</cdr:x>
      <cdr:y>0.85833</cdr:y>
    </cdr:to>
    <cdr:sp macro="" textlink="">
      <cdr:nvSpPr>
        <cdr:cNvPr id="4" name="TextBox 8"/>
        <cdr:cNvSpPr txBox="1"/>
      </cdr:nvSpPr>
      <cdr:spPr>
        <a:xfrm xmlns:a="http://schemas.openxmlformats.org/drawingml/2006/main">
          <a:off x="1217969" y="3157523"/>
          <a:ext cx="53721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(35)</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D6AEE9-CCF8-46C0-AE13-A1D17B8B8660}" type="datetimeFigureOut">
              <a:rPr lang="en-US" smtClean="0"/>
              <a:t>2/16/2017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66C695-9DE0-4D8E-B4F4-DC2A9C624F0F}" type="slidenum">
              <a:rPr lang="en-US" smtClean="0"/>
              <a:t>‹#›</a:t>
            </a:fld>
            <a:endParaRPr lang="en-US"/>
          </a:p>
        </p:txBody>
      </p:sp>
    </p:spTree>
    <p:extLst>
      <p:ext uri="{BB962C8B-B14F-4D97-AF65-F5344CB8AC3E}">
        <p14:creationId xmlns:p14="http://schemas.microsoft.com/office/powerpoint/2010/main" val="110579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577B01-0046-47E4-B625-23368ACA5669}" type="slidenum">
              <a:rPr lang="en-US" smtClean="0"/>
              <a:t>1</a:t>
            </a:fld>
            <a:endParaRPr lang="en-US"/>
          </a:p>
        </p:txBody>
      </p:sp>
    </p:spTree>
    <p:extLst>
      <p:ext uri="{BB962C8B-B14F-4D97-AF65-F5344CB8AC3E}">
        <p14:creationId xmlns:p14="http://schemas.microsoft.com/office/powerpoint/2010/main" val="1904502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SDS which looks a lifetime</a:t>
            </a:r>
            <a:endParaRPr lang="en-US" dirty="0"/>
          </a:p>
        </p:txBody>
      </p:sp>
      <p:sp>
        <p:nvSpPr>
          <p:cNvPr id="4" name="Slide Number Placeholder 3"/>
          <p:cNvSpPr>
            <a:spLocks noGrp="1"/>
          </p:cNvSpPr>
          <p:nvPr>
            <p:ph type="sldNum" sz="quarter" idx="10"/>
          </p:nvPr>
        </p:nvSpPr>
        <p:spPr/>
        <p:txBody>
          <a:bodyPr/>
          <a:lstStyle/>
          <a:p>
            <a:fld id="{6729D942-7868-4477-AF7A-AEDDEE7E5B31}" type="slidenum">
              <a:rPr lang="en-US" smtClean="0"/>
              <a:pPr/>
              <a:t>10</a:t>
            </a:fld>
            <a:endParaRPr lang="en-US"/>
          </a:p>
        </p:txBody>
      </p:sp>
    </p:spTree>
    <p:extLst>
      <p:ext uri="{BB962C8B-B14F-4D97-AF65-F5344CB8AC3E}">
        <p14:creationId xmlns:p14="http://schemas.microsoft.com/office/powerpoint/2010/main" val="111344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SDS which looks a lifetime</a:t>
            </a:r>
            <a:endParaRPr lang="en-US" dirty="0"/>
          </a:p>
        </p:txBody>
      </p:sp>
      <p:sp>
        <p:nvSpPr>
          <p:cNvPr id="4" name="Slide Number Placeholder 3"/>
          <p:cNvSpPr>
            <a:spLocks noGrp="1"/>
          </p:cNvSpPr>
          <p:nvPr>
            <p:ph type="sldNum" sz="quarter" idx="10"/>
          </p:nvPr>
        </p:nvSpPr>
        <p:spPr/>
        <p:txBody>
          <a:bodyPr/>
          <a:lstStyle/>
          <a:p>
            <a:fld id="{6729D942-7868-4477-AF7A-AEDDEE7E5B31}" type="slidenum">
              <a:rPr lang="en-US" smtClean="0"/>
              <a:pPr/>
              <a:t>11</a:t>
            </a:fld>
            <a:endParaRPr lang="en-US"/>
          </a:p>
        </p:txBody>
      </p:sp>
    </p:spTree>
    <p:extLst>
      <p:ext uri="{BB962C8B-B14F-4D97-AF65-F5344CB8AC3E}">
        <p14:creationId xmlns:p14="http://schemas.microsoft.com/office/powerpoint/2010/main" val="2978132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SDS which looks a lifetime</a:t>
            </a:r>
            <a:endParaRPr lang="en-US" dirty="0"/>
          </a:p>
        </p:txBody>
      </p:sp>
      <p:sp>
        <p:nvSpPr>
          <p:cNvPr id="4" name="Slide Number Placeholder 3"/>
          <p:cNvSpPr>
            <a:spLocks noGrp="1"/>
          </p:cNvSpPr>
          <p:nvPr>
            <p:ph type="sldNum" sz="quarter" idx="10"/>
          </p:nvPr>
        </p:nvSpPr>
        <p:spPr/>
        <p:txBody>
          <a:bodyPr/>
          <a:lstStyle/>
          <a:p>
            <a:fld id="{6729D942-7868-4477-AF7A-AEDDEE7E5B31}" type="slidenum">
              <a:rPr lang="en-US" smtClean="0"/>
              <a:pPr/>
              <a:t>12</a:t>
            </a:fld>
            <a:endParaRPr lang="en-US"/>
          </a:p>
        </p:txBody>
      </p:sp>
    </p:spTree>
    <p:extLst>
      <p:ext uri="{BB962C8B-B14F-4D97-AF65-F5344CB8AC3E}">
        <p14:creationId xmlns:p14="http://schemas.microsoft.com/office/powerpoint/2010/main" val="2286670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SDS which looks a lifetime</a:t>
            </a:r>
            <a:endParaRPr lang="en-US" dirty="0"/>
          </a:p>
        </p:txBody>
      </p:sp>
      <p:sp>
        <p:nvSpPr>
          <p:cNvPr id="4" name="Slide Number Placeholder 3"/>
          <p:cNvSpPr>
            <a:spLocks noGrp="1"/>
          </p:cNvSpPr>
          <p:nvPr>
            <p:ph type="sldNum" sz="quarter" idx="10"/>
          </p:nvPr>
        </p:nvSpPr>
        <p:spPr/>
        <p:txBody>
          <a:bodyPr/>
          <a:lstStyle/>
          <a:p>
            <a:fld id="{6729D942-7868-4477-AF7A-AEDDEE7E5B31}" type="slidenum">
              <a:rPr lang="en-US" smtClean="0"/>
              <a:pPr/>
              <a:t>13</a:t>
            </a:fld>
            <a:endParaRPr lang="en-US"/>
          </a:p>
        </p:txBody>
      </p:sp>
    </p:spTree>
    <p:extLst>
      <p:ext uri="{BB962C8B-B14F-4D97-AF65-F5344CB8AC3E}">
        <p14:creationId xmlns:p14="http://schemas.microsoft.com/office/powerpoint/2010/main" val="3463719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66C695-9DE0-4D8E-B4F4-DC2A9C624F0F}" type="slidenum">
              <a:rPr lang="en-US" smtClean="0"/>
              <a:t>14</a:t>
            </a:fld>
            <a:endParaRPr lang="en-US"/>
          </a:p>
        </p:txBody>
      </p:sp>
    </p:spTree>
    <p:extLst>
      <p:ext uri="{BB962C8B-B14F-4D97-AF65-F5344CB8AC3E}">
        <p14:creationId xmlns:p14="http://schemas.microsoft.com/office/powerpoint/2010/main" val="320985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577B01-0046-47E4-B625-23368ACA5669}" type="slidenum">
              <a:rPr lang="en-US" smtClean="0"/>
              <a:t>15</a:t>
            </a:fld>
            <a:endParaRPr lang="en-US"/>
          </a:p>
        </p:txBody>
      </p:sp>
    </p:spTree>
    <p:extLst>
      <p:ext uri="{BB962C8B-B14F-4D97-AF65-F5344CB8AC3E}">
        <p14:creationId xmlns:p14="http://schemas.microsoft.com/office/powerpoint/2010/main" val="3523191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77B01-0046-47E4-B625-23368ACA5669}" type="slidenum">
              <a:rPr lang="en-US" smtClean="0"/>
              <a:t>16</a:t>
            </a:fld>
            <a:endParaRPr lang="en-US"/>
          </a:p>
        </p:txBody>
      </p:sp>
    </p:spTree>
    <p:extLst>
      <p:ext uri="{BB962C8B-B14F-4D97-AF65-F5344CB8AC3E}">
        <p14:creationId xmlns:p14="http://schemas.microsoft.com/office/powerpoint/2010/main" val="669200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77B01-0046-47E4-B625-23368ACA5669}" type="slidenum">
              <a:rPr lang="en-US" smtClean="0"/>
              <a:t>17</a:t>
            </a:fld>
            <a:endParaRPr lang="en-US"/>
          </a:p>
        </p:txBody>
      </p:sp>
    </p:spTree>
    <p:extLst>
      <p:ext uri="{BB962C8B-B14F-4D97-AF65-F5344CB8AC3E}">
        <p14:creationId xmlns:p14="http://schemas.microsoft.com/office/powerpoint/2010/main" val="1481181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Spring 2015 Survey, sent to 328 with 80 responses, a 25.1% return rate</a:t>
            </a:r>
          </a:p>
          <a:p>
            <a:endParaRPr lang="en-US" dirty="0"/>
          </a:p>
        </p:txBody>
      </p:sp>
      <p:sp>
        <p:nvSpPr>
          <p:cNvPr id="4" name="Slide Number Placeholder 3"/>
          <p:cNvSpPr>
            <a:spLocks noGrp="1"/>
          </p:cNvSpPr>
          <p:nvPr>
            <p:ph type="sldNum" sz="quarter" idx="10"/>
          </p:nvPr>
        </p:nvSpPr>
        <p:spPr/>
        <p:txBody>
          <a:bodyPr/>
          <a:lstStyle/>
          <a:p>
            <a:fld id="{87577B01-0046-47E4-B625-23368ACA5669}" type="slidenum">
              <a:rPr lang="en-US" smtClean="0"/>
              <a:t>19</a:t>
            </a:fld>
            <a:endParaRPr lang="en-US"/>
          </a:p>
        </p:txBody>
      </p:sp>
    </p:spTree>
    <p:extLst>
      <p:ext uri="{BB962C8B-B14F-4D97-AF65-F5344CB8AC3E}">
        <p14:creationId xmlns:p14="http://schemas.microsoft.com/office/powerpoint/2010/main" val="421839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77B01-0046-47E4-B625-23368ACA5669}" type="slidenum">
              <a:rPr lang="en-US" smtClean="0"/>
              <a:t>20</a:t>
            </a:fld>
            <a:endParaRPr lang="en-US"/>
          </a:p>
        </p:txBody>
      </p:sp>
    </p:spTree>
    <p:extLst>
      <p:ext uri="{BB962C8B-B14F-4D97-AF65-F5344CB8AC3E}">
        <p14:creationId xmlns:p14="http://schemas.microsoft.com/office/powerpoint/2010/main" val="115691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577B01-0046-47E4-B625-23368ACA5669}" type="slidenum">
              <a:rPr lang="en-US" smtClean="0"/>
              <a:t>2</a:t>
            </a:fld>
            <a:endParaRPr lang="en-US"/>
          </a:p>
        </p:txBody>
      </p:sp>
    </p:spTree>
    <p:extLst>
      <p:ext uri="{BB962C8B-B14F-4D97-AF65-F5344CB8AC3E}">
        <p14:creationId xmlns:p14="http://schemas.microsoft.com/office/powerpoint/2010/main" val="1552084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a:t>
            </a:r>
            <a:r>
              <a:rPr lang="en-US" baseline="0" dirty="0" smtClean="0"/>
              <a:t> of 80 students = 23.2 students, and these were just students seen by CAPS in March, 2015</a:t>
            </a:r>
            <a:endParaRPr lang="en-US" dirty="0"/>
          </a:p>
        </p:txBody>
      </p:sp>
      <p:sp>
        <p:nvSpPr>
          <p:cNvPr id="4" name="Slide Number Placeholder 3"/>
          <p:cNvSpPr>
            <a:spLocks noGrp="1"/>
          </p:cNvSpPr>
          <p:nvPr>
            <p:ph type="sldNum" sz="quarter" idx="10"/>
          </p:nvPr>
        </p:nvSpPr>
        <p:spPr/>
        <p:txBody>
          <a:bodyPr/>
          <a:lstStyle/>
          <a:p>
            <a:fld id="{87577B01-0046-47E4-B625-23368ACA5669}" type="slidenum">
              <a:rPr lang="en-US" smtClean="0"/>
              <a:t>21</a:t>
            </a:fld>
            <a:endParaRPr lang="en-US"/>
          </a:p>
        </p:txBody>
      </p:sp>
    </p:spTree>
    <p:extLst>
      <p:ext uri="{BB962C8B-B14F-4D97-AF65-F5344CB8AC3E}">
        <p14:creationId xmlns:p14="http://schemas.microsoft.com/office/powerpoint/2010/main" val="3269879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77B01-0046-47E4-B625-23368ACA5669}" type="slidenum">
              <a:rPr lang="en-US" smtClean="0"/>
              <a:t>22</a:t>
            </a:fld>
            <a:endParaRPr lang="en-US"/>
          </a:p>
        </p:txBody>
      </p:sp>
    </p:spTree>
    <p:extLst>
      <p:ext uri="{BB962C8B-B14F-4D97-AF65-F5344CB8AC3E}">
        <p14:creationId xmlns:p14="http://schemas.microsoft.com/office/powerpoint/2010/main" val="351879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77B01-0046-47E4-B625-23368ACA5669}" type="slidenum">
              <a:rPr lang="en-US" smtClean="0"/>
              <a:t>3</a:t>
            </a:fld>
            <a:endParaRPr lang="en-US"/>
          </a:p>
        </p:txBody>
      </p:sp>
    </p:spTree>
    <p:extLst>
      <p:ext uri="{BB962C8B-B14F-4D97-AF65-F5344CB8AC3E}">
        <p14:creationId xmlns:p14="http://schemas.microsoft.com/office/powerpoint/2010/main" val="1347287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577B01-0046-47E4-B625-23368ACA5669}" type="slidenum">
              <a:rPr lang="en-US" smtClean="0"/>
              <a:t>4</a:t>
            </a:fld>
            <a:endParaRPr lang="en-US"/>
          </a:p>
        </p:txBody>
      </p:sp>
    </p:spTree>
    <p:extLst>
      <p:ext uri="{BB962C8B-B14F-4D97-AF65-F5344CB8AC3E}">
        <p14:creationId xmlns:p14="http://schemas.microsoft.com/office/powerpoint/2010/main" val="252573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77B01-0046-47E4-B625-23368ACA5669}" type="slidenum">
              <a:rPr lang="en-US" smtClean="0"/>
              <a:t>5</a:t>
            </a:fld>
            <a:endParaRPr lang="en-US"/>
          </a:p>
        </p:txBody>
      </p:sp>
    </p:spTree>
    <p:extLst>
      <p:ext uri="{BB962C8B-B14F-4D97-AF65-F5344CB8AC3E}">
        <p14:creationId xmlns:p14="http://schemas.microsoft.com/office/powerpoint/2010/main" val="124702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29D942-7868-4477-AF7A-AEDDEE7E5B31}" type="slidenum">
              <a:rPr lang="en-US" smtClean="0"/>
              <a:t>6</a:t>
            </a:fld>
            <a:endParaRPr lang="en-US"/>
          </a:p>
        </p:txBody>
      </p:sp>
    </p:spTree>
    <p:extLst>
      <p:ext uri="{BB962C8B-B14F-4D97-AF65-F5344CB8AC3E}">
        <p14:creationId xmlns:p14="http://schemas.microsoft.com/office/powerpoint/2010/main" val="3325279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THREAT TO SELF = NSSI, ideation and attempts</a:t>
            </a:r>
          </a:p>
          <a:p>
            <a:r>
              <a:rPr lang="en-US" baseline="0" dirty="0" smtClean="0"/>
              <a:t>In 2015 26.5% of our clients at CAPS were seen for 6 or more appointments, the average # of attended </a:t>
            </a:r>
            <a:r>
              <a:rPr lang="en-US" baseline="0" dirty="0" err="1" smtClean="0"/>
              <a:t>appts</a:t>
            </a:r>
            <a:r>
              <a:rPr lang="en-US" baseline="0" dirty="0" smtClean="0"/>
              <a:t> is 5 (4.74)</a:t>
            </a:r>
            <a:endParaRPr lang="en-US" dirty="0"/>
          </a:p>
        </p:txBody>
      </p:sp>
      <p:sp>
        <p:nvSpPr>
          <p:cNvPr id="4" name="Slide Number Placeholder 3"/>
          <p:cNvSpPr>
            <a:spLocks noGrp="1"/>
          </p:cNvSpPr>
          <p:nvPr>
            <p:ph type="sldNum" sz="quarter" idx="10"/>
          </p:nvPr>
        </p:nvSpPr>
        <p:spPr/>
        <p:txBody>
          <a:bodyPr/>
          <a:lstStyle/>
          <a:p>
            <a:fld id="{87577B01-0046-47E4-B625-23368ACA5669}" type="slidenum">
              <a:rPr lang="en-US" smtClean="0"/>
              <a:t>7</a:t>
            </a:fld>
            <a:endParaRPr lang="en-US"/>
          </a:p>
        </p:txBody>
      </p:sp>
    </p:spTree>
    <p:extLst>
      <p:ext uri="{BB962C8B-B14F-4D97-AF65-F5344CB8AC3E}">
        <p14:creationId xmlns:p14="http://schemas.microsoft.com/office/powerpoint/2010/main" val="3529874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140 centers, 101,027 students, 770,000 appointments with 2,770</a:t>
            </a:r>
            <a:r>
              <a:rPr lang="en-US" baseline="0" dirty="0" smtClean="0"/>
              <a:t> clinicians</a:t>
            </a:r>
            <a:endParaRPr lang="en-US" dirty="0"/>
          </a:p>
        </p:txBody>
      </p:sp>
      <p:sp>
        <p:nvSpPr>
          <p:cNvPr id="4" name="Slide Number Placeholder 3"/>
          <p:cNvSpPr>
            <a:spLocks noGrp="1"/>
          </p:cNvSpPr>
          <p:nvPr>
            <p:ph type="sldNum" sz="quarter" idx="10"/>
          </p:nvPr>
        </p:nvSpPr>
        <p:spPr/>
        <p:txBody>
          <a:bodyPr/>
          <a:lstStyle/>
          <a:p>
            <a:fld id="{87577B01-0046-47E4-B625-23368ACA5669}" type="slidenum">
              <a:rPr lang="en-US" smtClean="0"/>
              <a:t>8</a:t>
            </a:fld>
            <a:endParaRPr lang="en-US"/>
          </a:p>
        </p:txBody>
      </p:sp>
    </p:spTree>
    <p:extLst>
      <p:ext uri="{BB962C8B-B14F-4D97-AF65-F5344CB8AC3E}">
        <p14:creationId xmlns:p14="http://schemas.microsoft.com/office/powerpoint/2010/main" val="15623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140 centers, 101,027 students, 770,000 appointments with 2,770</a:t>
            </a:r>
            <a:r>
              <a:rPr lang="en-US" baseline="0" dirty="0" smtClean="0"/>
              <a:t> clinicians</a:t>
            </a:r>
            <a:endParaRPr lang="en-US" dirty="0"/>
          </a:p>
        </p:txBody>
      </p:sp>
      <p:sp>
        <p:nvSpPr>
          <p:cNvPr id="4" name="Slide Number Placeholder 3"/>
          <p:cNvSpPr>
            <a:spLocks noGrp="1"/>
          </p:cNvSpPr>
          <p:nvPr>
            <p:ph type="sldNum" sz="quarter" idx="10"/>
          </p:nvPr>
        </p:nvSpPr>
        <p:spPr/>
        <p:txBody>
          <a:bodyPr/>
          <a:lstStyle/>
          <a:p>
            <a:fld id="{87577B01-0046-47E4-B625-23368ACA5669}" type="slidenum">
              <a:rPr lang="en-US" smtClean="0"/>
              <a:t>9</a:t>
            </a:fld>
            <a:endParaRPr lang="en-US"/>
          </a:p>
        </p:txBody>
      </p:sp>
    </p:spTree>
    <p:extLst>
      <p:ext uri="{BB962C8B-B14F-4D97-AF65-F5344CB8AC3E}">
        <p14:creationId xmlns:p14="http://schemas.microsoft.com/office/powerpoint/2010/main" val="1848204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2/16/2017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2/16/2017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2291" y="277092"/>
            <a:ext cx="7056582" cy="3001818"/>
          </a:xfrm>
        </p:spPr>
        <p:txBody>
          <a:bodyPr>
            <a:normAutofit fontScale="90000"/>
          </a:bodyPr>
          <a:lstStyle/>
          <a:p>
            <a:pPr algn="ctr"/>
            <a:r>
              <a:rPr lang="en-US" dirty="0" smtClean="0"/>
              <a:t>College Student Mental Health: </a:t>
            </a:r>
            <a:br>
              <a:rPr lang="en-US" dirty="0" smtClean="0"/>
            </a:br>
            <a:r>
              <a:rPr lang="en-US" sz="3600" i="1" dirty="0" smtClean="0">
                <a:latin typeface="+mn-lt"/>
              </a:rPr>
              <a:t>Distressed Students and </a:t>
            </a:r>
            <a:br>
              <a:rPr lang="en-US" sz="3600" i="1" dirty="0" smtClean="0">
                <a:latin typeface="+mn-lt"/>
              </a:rPr>
            </a:br>
            <a:r>
              <a:rPr lang="en-US" sz="3600" i="1" dirty="0" smtClean="0">
                <a:latin typeface="+mn-lt"/>
              </a:rPr>
              <a:t>how to Help Them</a:t>
            </a:r>
            <a:endParaRPr lang="en-US" sz="3600" i="1" dirty="0">
              <a:latin typeface="+mn-lt"/>
            </a:endParaRPr>
          </a:p>
        </p:txBody>
      </p:sp>
      <p:sp>
        <p:nvSpPr>
          <p:cNvPr id="3" name="Subtitle 2"/>
          <p:cNvSpPr>
            <a:spLocks noGrp="1"/>
          </p:cNvSpPr>
          <p:nvPr>
            <p:ph type="subTitle" idx="1"/>
          </p:nvPr>
        </p:nvSpPr>
        <p:spPr>
          <a:xfrm>
            <a:off x="5031671" y="3845241"/>
            <a:ext cx="6896203" cy="1853596"/>
          </a:xfrm>
        </p:spPr>
        <p:txBody>
          <a:bodyPr>
            <a:noAutofit/>
          </a:bodyPr>
          <a:lstStyle/>
          <a:p>
            <a:r>
              <a:rPr lang="en-US" sz="2800" dirty="0" smtClean="0"/>
              <a:t>Josette Cline, Ph.D., Director</a:t>
            </a:r>
          </a:p>
          <a:p>
            <a:r>
              <a:rPr lang="en-US" sz="2000" i="1" dirty="0" smtClean="0"/>
              <a:t>Counseling and Psychological Services (CAPS)</a:t>
            </a:r>
          </a:p>
          <a:p>
            <a:r>
              <a:rPr lang="en-US" sz="2000" i="1" dirty="0" smtClean="0"/>
              <a:t>Pat Walker Health Center</a:t>
            </a:r>
          </a:p>
        </p:txBody>
      </p:sp>
    </p:spTree>
    <p:extLst>
      <p:ext uri="{BB962C8B-B14F-4D97-AF65-F5344CB8AC3E}">
        <p14:creationId xmlns:p14="http://schemas.microsoft.com/office/powerpoint/2010/main" val="2612678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913855846"/>
              </p:ext>
            </p:extLst>
          </p:nvPr>
        </p:nvGraphicFramePr>
        <p:xfrm>
          <a:off x="827313" y="1600200"/>
          <a:ext cx="10733315" cy="463731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827313" y="296862"/>
            <a:ext cx="8406882" cy="1303338"/>
          </a:xfrm>
        </p:spPr>
        <p:txBody>
          <a:bodyPr>
            <a:normAutofit/>
          </a:bodyPr>
          <a:lstStyle/>
          <a:p>
            <a:r>
              <a:rPr lang="en-US" sz="3600" dirty="0"/>
              <a:t>CAPS Trends – </a:t>
            </a:r>
            <a:r>
              <a:rPr lang="en-US" sz="2400" dirty="0"/>
              <a:t>Self-Injury</a:t>
            </a:r>
          </a:p>
        </p:txBody>
      </p:sp>
      <p:sp>
        <p:nvSpPr>
          <p:cNvPr id="10" name="TextBox 2"/>
          <p:cNvSpPr txBox="1"/>
          <p:nvPr/>
        </p:nvSpPr>
        <p:spPr>
          <a:xfrm>
            <a:off x="2171401" y="5195482"/>
            <a:ext cx="498782" cy="286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(238)</a:t>
            </a:r>
            <a:endParaRPr lang="en-US" sz="1100" dirty="0"/>
          </a:p>
        </p:txBody>
      </p:sp>
      <p:sp>
        <p:nvSpPr>
          <p:cNvPr id="13" name="TextBox 3"/>
          <p:cNvSpPr txBox="1"/>
          <p:nvPr/>
        </p:nvSpPr>
        <p:spPr>
          <a:xfrm>
            <a:off x="4720035" y="5177034"/>
            <a:ext cx="554181" cy="2770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(290)</a:t>
            </a:r>
            <a:endParaRPr lang="en-US" sz="1100" dirty="0"/>
          </a:p>
        </p:txBody>
      </p:sp>
      <p:sp>
        <p:nvSpPr>
          <p:cNvPr id="14" name="TextBox 4"/>
          <p:cNvSpPr txBox="1"/>
          <p:nvPr/>
        </p:nvSpPr>
        <p:spPr>
          <a:xfrm>
            <a:off x="7324068" y="5175365"/>
            <a:ext cx="535747" cy="2586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(307)</a:t>
            </a:r>
            <a:endParaRPr lang="en-US" sz="1100" dirty="0"/>
          </a:p>
        </p:txBody>
      </p:sp>
      <p:sp>
        <p:nvSpPr>
          <p:cNvPr id="7" name="TextBox 4"/>
          <p:cNvSpPr txBox="1"/>
          <p:nvPr/>
        </p:nvSpPr>
        <p:spPr>
          <a:xfrm>
            <a:off x="9909667" y="5223186"/>
            <a:ext cx="535747" cy="2586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(354)</a:t>
            </a:r>
            <a:endParaRPr lang="en-US" sz="1100" dirty="0"/>
          </a:p>
        </p:txBody>
      </p:sp>
    </p:spTree>
    <p:extLst>
      <p:ext uri="{BB962C8B-B14F-4D97-AF65-F5344CB8AC3E}">
        <p14:creationId xmlns:p14="http://schemas.microsoft.com/office/powerpoint/2010/main" val="2165526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194745143"/>
              </p:ext>
            </p:extLst>
          </p:nvPr>
        </p:nvGraphicFramePr>
        <p:xfrm>
          <a:off x="795867" y="1313235"/>
          <a:ext cx="11068755" cy="50198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1137758" y="330572"/>
            <a:ext cx="10384971" cy="982663"/>
          </a:xfrm>
        </p:spPr>
        <p:txBody>
          <a:bodyPr>
            <a:normAutofit/>
          </a:bodyPr>
          <a:lstStyle/>
          <a:p>
            <a:r>
              <a:rPr lang="en-US" sz="3600" dirty="0"/>
              <a:t>CAPS Trends – </a:t>
            </a:r>
            <a:r>
              <a:rPr lang="en-US" sz="2400" dirty="0"/>
              <a:t>Prior Hospitalizations </a:t>
            </a:r>
            <a:br>
              <a:rPr lang="en-US" sz="2400" dirty="0"/>
            </a:br>
            <a:endParaRPr lang="en-US" sz="2400" dirty="0"/>
          </a:p>
        </p:txBody>
      </p:sp>
      <p:sp>
        <p:nvSpPr>
          <p:cNvPr id="12" name="TextBox 1"/>
          <p:cNvSpPr txBox="1"/>
          <p:nvPr/>
        </p:nvSpPr>
        <p:spPr>
          <a:xfrm>
            <a:off x="2410705" y="5281727"/>
            <a:ext cx="441583" cy="2362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(32)</a:t>
            </a:r>
            <a:endParaRPr lang="en-US" sz="1100" dirty="0"/>
          </a:p>
        </p:txBody>
      </p:sp>
      <p:sp>
        <p:nvSpPr>
          <p:cNvPr id="17" name="TextBox 2"/>
          <p:cNvSpPr txBox="1"/>
          <p:nvPr/>
        </p:nvSpPr>
        <p:spPr>
          <a:xfrm>
            <a:off x="5105512" y="5251655"/>
            <a:ext cx="412994" cy="1922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(75)</a:t>
            </a:r>
            <a:endParaRPr lang="en-US" sz="1100" dirty="0"/>
          </a:p>
        </p:txBody>
      </p:sp>
      <p:sp>
        <p:nvSpPr>
          <p:cNvPr id="18" name="TextBox 3"/>
          <p:cNvSpPr txBox="1"/>
          <p:nvPr/>
        </p:nvSpPr>
        <p:spPr>
          <a:xfrm>
            <a:off x="7654893" y="5289001"/>
            <a:ext cx="560054" cy="3097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(104)</a:t>
            </a:r>
            <a:endParaRPr lang="en-US" sz="1100" dirty="0"/>
          </a:p>
        </p:txBody>
      </p:sp>
      <p:sp>
        <p:nvSpPr>
          <p:cNvPr id="19" name="TextBox 4"/>
          <p:cNvSpPr txBox="1"/>
          <p:nvPr/>
        </p:nvSpPr>
        <p:spPr>
          <a:xfrm>
            <a:off x="10321111" y="5289001"/>
            <a:ext cx="554589" cy="2217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(111)</a:t>
            </a:r>
            <a:endParaRPr lang="en-US" sz="1100" dirty="0"/>
          </a:p>
        </p:txBody>
      </p:sp>
    </p:spTree>
    <p:extLst>
      <p:ext uri="{BB962C8B-B14F-4D97-AF65-F5344CB8AC3E}">
        <p14:creationId xmlns:p14="http://schemas.microsoft.com/office/powerpoint/2010/main" val="2671701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418344512"/>
              </p:ext>
            </p:extLst>
          </p:nvPr>
        </p:nvGraphicFramePr>
        <p:xfrm>
          <a:off x="177282" y="1399593"/>
          <a:ext cx="11560628" cy="45813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1175576" y="261322"/>
            <a:ext cx="10142537" cy="904875"/>
          </a:xfrm>
        </p:spPr>
        <p:txBody>
          <a:bodyPr>
            <a:normAutofit fontScale="90000"/>
          </a:bodyPr>
          <a:lstStyle/>
          <a:p>
            <a:r>
              <a:rPr lang="en-US" sz="4000" dirty="0" smtClean="0"/>
              <a:t>CAPS Trends </a:t>
            </a:r>
            <a:r>
              <a:rPr lang="en-US" sz="3600" dirty="0" smtClean="0"/>
              <a:t>– </a:t>
            </a:r>
            <a:r>
              <a:rPr lang="en-US" sz="2700" dirty="0" smtClean="0"/>
              <a:t>Seriously Considered Suicide (1 or more times, lifetime)</a:t>
            </a:r>
            <a:r>
              <a:rPr lang="en-US" sz="3600" dirty="0" smtClean="0"/>
              <a:t/>
            </a:r>
            <a:br>
              <a:rPr lang="en-US" sz="3600" dirty="0" smtClean="0"/>
            </a:br>
            <a:endParaRPr lang="en-US" sz="2400" dirty="0"/>
          </a:p>
        </p:txBody>
      </p:sp>
      <p:sp>
        <p:nvSpPr>
          <p:cNvPr id="3" name="TextBox 2"/>
          <p:cNvSpPr txBox="1"/>
          <p:nvPr/>
        </p:nvSpPr>
        <p:spPr>
          <a:xfrm>
            <a:off x="4455121" y="4962196"/>
            <a:ext cx="502920" cy="261610"/>
          </a:xfrm>
          <a:prstGeom prst="rect">
            <a:avLst/>
          </a:prstGeom>
          <a:noFill/>
        </p:spPr>
        <p:txBody>
          <a:bodyPr wrap="square" rtlCol="0">
            <a:spAutoFit/>
          </a:bodyPr>
          <a:lstStyle/>
          <a:p>
            <a:r>
              <a:rPr lang="en-US" sz="1100" dirty="0" smtClean="0"/>
              <a:t>(384)</a:t>
            </a:r>
            <a:endParaRPr lang="en-US" sz="1100" dirty="0"/>
          </a:p>
        </p:txBody>
      </p:sp>
      <p:sp>
        <p:nvSpPr>
          <p:cNvPr id="9" name="TextBox 8"/>
          <p:cNvSpPr txBox="1"/>
          <p:nvPr/>
        </p:nvSpPr>
        <p:spPr>
          <a:xfrm>
            <a:off x="9897786" y="4971527"/>
            <a:ext cx="537210" cy="261610"/>
          </a:xfrm>
          <a:prstGeom prst="rect">
            <a:avLst/>
          </a:prstGeom>
          <a:noFill/>
        </p:spPr>
        <p:txBody>
          <a:bodyPr wrap="square" rtlCol="0">
            <a:spAutoFit/>
          </a:bodyPr>
          <a:lstStyle/>
          <a:p>
            <a:r>
              <a:rPr lang="en-US" sz="1100" dirty="0" smtClean="0"/>
              <a:t>(479)</a:t>
            </a:r>
            <a:endParaRPr lang="en-US" sz="1100" dirty="0"/>
          </a:p>
        </p:txBody>
      </p:sp>
      <p:sp>
        <p:nvSpPr>
          <p:cNvPr id="11" name="TextBox 10"/>
          <p:cNvSpPr txBox="1"/>
          <p:nvPr/>
        </p:nvSpPr>
        <p:spPr>
          <a:xfrm>
            <a:off x="7153124" y="4962196"/>
            <a:ext cx="502920" cy="261610"/>
          </a:xfrm>
          <a:prstGeom prst="rect">
            <a:avLst/>
          </a:prstGeom>
          <a:noFill/>
        </p:spPr>
        <p:txBody>
          <a:bodyPr wrap="square" rtlCol="0">
            <a:spAutoFit/>
          </a:bodyPr>
          <a:lstStyle/>
          <a:p>
            <a:r>
              <a:rPr lang="en-US" sz="1100" dirty="0" smtClean="0"/>
              <a:t>(402)</a:t>
            </a:r>
            <a:endParaRPr lang="en-US" sz="1100" dirty="0"/>
          </a:p>
        </p:txBody>
      </p:sp>
      <p:sp>
        <p:nvSpPr>
          <p:cNvPr id="12" name="TextBox 11"/>
          <p:cNvSpPr txBox="1"/>
          <p:nvPr/>
        </p:nvSpPr>
        <p:spPr>
          <a:xfrm>
            <a:off x="1683344" y="4962196"/>
            <a:ext cx="543208" cy="261610"/>
          </a:xfrm>
          <a:prstGeom prst="rect">
            <a:avLst/>
          </a:prstGeom>
          <a:noFill/>
        </p:spPr>
        <p:txBody>
          <a:bodyPr wrap="square" rtlCol="0">
            <a:spAutoFit/>
          </a:bodyPr>
          <a:lstStyle/>
          <a:p>
            <a:r>
              <a:rPr lang="en-US" sz="1100" dirty="0" smtClean="0"/>
              <a:t>(304)</a:t>
            </a:r>
            <a:endParaRPr lang="en-US" sz="1100" dirty="0"/>
          </a:p>
        </p:txBody>
      </p:sp>
    </p:spTree>
    <p:extLst>
      <p:ext uri="{BB962C8B-B14F-4D97-AF65-F5344CB8AC3E}">
        <p14:creationId xmlns:p14="http://schemas.microsoft.com/office/powerpoint/2010/main" val="291295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1005560925"/>
              </p:ext>
            </p:extLst>
          </p:nvPr>
        </p:nvGraphicFramePr>
        <p:xfrm>
          <a:off x="428377" y="1112044"/>
          <a:ext cx="10929974" cy="47159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1515255" y="214604"/>
            <a:ext cx="8756218" cy="976539"/>
          </a:xfrm>
        </p:spPr>
        <p:txBody>
          <a:bodyPr>
            <a:normAutofit/>
          </a:bodyPr>
          <a:lstStyle/>
          <a:p>
            <a:r>
              <a:rPr lang="en-US" sz="3600" dirty="0" smtClean="0"/>
              <a:t>CAPS Trends – </a:t>
            </a:r>
            <a:r>
              <a:rPr lang="en-US" sz="2400" dirty="0" smtClean="0"/>
              <a:t>Attempted Suicide </a:t>
            </a:r>
            <a:r>
              <a:rPr lang="en-US" sz="3600" dirty="0" smtClean="0"/>
              <a:t/>
            </a:r>
            <a:br>
              <a:rPr lang="en-US" sz="3600" dirty="0" smtClean="0"/>
            </a:br>
            <a:endParaRPr lang="en-US" sz="2400" dirty="0"/>
          </a:p>
        </p:txBody>
      </p:sp>
      <p:sp>
        <p:nvSpPr>
          <p:cNvPr id="8" name="TextBox 7"/>
          <p:cNvSpPr txBox="1"/>
          <p:nvPr/>
        </p:nvSpPr>
        <p:spPr>
          <a:xfrm>
            <a:off x="4576115" y="4892973"/>
            <a:ext cx="514350" cy="261610"/>
          </a:xfrm>
          <a:prstGeom prst="rect">
            <a:avLst/>
          </a:prstGeom>
          <a:noFill/>
        </p:spPr>
        <p:txBody>
          <a:bodyPr wrap="square" rtlCol="0">
            <a:spAutoFit/>
          </a:bodyPr>
          <a:lstStyle/>
          <a:p>
            <a:r>
              <a:rPr lang="en-US" sz="1100" dirty="0" smtClean="0"/>
              <a:t>(87)</a:t>
            </a:r>
            <a:endParaRPr lang="en-US" sz="1100" dirty="0"/>
          </a:p>
        </p:txBody>
      </p:sp>
      <p:sp>
        <p:nvSpPr>
          <p:cNvPr id="13" name="TextBox 12"/>
          <p:cNvSpPr txBox="1"/>
          <p:nvPr/>
        </p:nvSpPr>
        <p:spPr>
          <a:xfrm>
            <a:off x="7148266" y="4892973"/>
            <a:ext cx="537210" cy="261610"/>
          </a:xfrm>
          <a:prstGeom prst="rect">
            <a:avLst/>
          </a:prstGeom>
          <a:noFill/>
        </p:spPr>
        <p:txBody>
          <a:bodyPr wrap="square" rtlCol="0">
            <a:spAutoFit/>
          </a:bodyPr>
          <a:lstStyle/>
          <a:p>
            <a:r>
              <a:rPr lang="en-US" sz="1100" dirty="0" smtClean="0"/>
              <a:t>(122)</a:t>
            </a:r>
            <a:endParaRPr lang="en-US" sz="1100" dirty="0"/>
          </a:p>
        </p:txBody>
      </p:sp>
      <p:sp>
        <p:nvSpPr>
          <p:cNvPr id="14" name="TextBox 13"/>
          <p:cNvSpPr txBox="1"/>
          <p:nvPr/>
        </p:nvSpPr>
        <p:spPr>
          <a:xfrm>
            <a:off x="9715291" y="4892973"/>
            <a:ext cx="537210" cy="261610"/>
          </a:xfrm>
          <a:prstGeom prst="rect">
            <a:avLst/>
          </a:prstGeom>
          <a:noFill/>
        </p:spPr>
        <p:txBody>
          <a:bodyPr wrap="square" rtlCol="0">
            <a:spAutoFit/>
          </a:bodyPr>
          <a:lstStyle/>
          <a:p>
            <a:r>
              <a:rPr lang="en-US" sz="1100" dirty="0" smtClean="0"/>
              <a:t>(127)</a:t>
            </a:r>
            <a:endParaRPr lang="en-US" sz="1100" dirty="0"/>
          </a:p>
        </p:txBody>
      </p:sp>
      <p:sp>
        <p:nvSpPr>
          <p:cNvPr id="15" name="TextBox 14"/>
          <p:cNvSpPr txBox="1"/>
          <p:nvPr/>
        </p:nvSpPr>
        <p:spPr>
          <a:xfrm>
            <a:off x="1901321" y="4892973"/>
            <a:ext cx="514350" cy="261610"/>
          </a:xfrm>
          <a:prstGeom prst="rect">
            <a:avLst/>
          </a:prstGeom>
          <a:noFill/>
        </p:spPr>
        <p:txBody>
          <a:bodyPr wrap="square" rtlCol="0">
            <a:spAutoFit/>
          </a:bodyPr>
          <a:lstStyle/>
          <a:p>
            <a:r>
              <a:rPr lang="en-US" sz="1100" dirty="0" smtClean="0"/>
              <a:t>(45)</a:t>
            </a:r>
            <a:endParaRPr lang="en-US" sz="1100" dirty="0"/>
          </a:p>
        </p:txBody>
      </p:sp>
    </p:spTree>
    <p:extLst>
      <p:ext uri="{BB962C8B-B14F-4D97-AF65-F5344CB8AC3E}">
        <p14:creationId xmlns:p14="http://schemas.microsoft.com/office/powerpoint/2010/main" val="2362759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7613" y="381487"/>
            <a:ext cx="9602787" cy="1049337"/>
          </a:xfrm>
        </p:spPr>
        <p:txBody>
          <a:bodyPr>
            <a:normAutofit/>
          </a:bodyPr>
          <a:lstStyle/>
          <a:p>
            <a:r>
              <a:rPr lang="en-US" sz="4000" dirty="0"/>
              <a:t>CAPS </a:t>
            </a:r>
            <a:r>
              <a:rPr lang="en-US" sz="4000" dirty="0" smtClean="0"/>
              <a:t>Trends – </a:t>
            </a:r>
            <a:r>
              <a:rPr lang="en-US" sz="2400" dirty="0" smtClean="0"/>
              <a:t>Seriously considered attempting suicide within the last 2 weeks</a:t>
            </a:r>
            <a:endParaRPr lang="en-US" sz="24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406287529"/>
              </p:ext>
            </p:extLst>
          </p:nvPr>
        </p:nvGraphicFramePr>
        <p:xfrm>
          <a:off x="1383976" y="1558925"/>
          <a:ext cx="9604375" cy="398345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8"/>
          <p:cNvSpPr txBox="1"/>
          <p:nvPr/>
        </p:nvSpPr>
        <p:spPr>
          <a:xfrm>
            <a:off x="4894334" y="4716448"/>
            <a:ext cx="53721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(52)</a:t>
            </a:r>
            <a:endParaRPr lang="en-US" sz="1100" dirty="0"/>
          </a:p>
        </p:txBody>
      </p:sp>
    </p:spTree>
    <p:extLst>
      <p:ext uri="{BB962C8B-B14F-4D97-AF65-F5344CB8AC3E}">
        <p14:creationId xmlns:p14="http://schemas.microsoft.com/office/powerpoint/2010/main" val="3198698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Climate of Suicide on Campus</a:t>
            </a:r>
            <a:endParaRPr lang="en-US" dirty="0"/>
          </a:p>
        </p:txBody>
      </p:sp>
      <p:sp>
        <p:nvSpPr>
          <p:cNvPr id="3" name="Content Placeholder 2"/>
          <p:cNvSpPr>
            <a:spLocks noGrp="1"/>
          </p:cNvSpPr>
          <p:nvPr>
            <p:ph idx="1"/>
          </p:nvPr>
        </p:nvSpPr>
        <p:spPr>
          <a:xfrm>
            <a:off x="792081" y="2032000"/>
            <a:ext cx="9613861" cy="4198829"/>
          </a:xfrm>
        </p:spPr>
        <p:txBody>
          <a:bodyPr/>
          <a:lstStyle/>
          <a:p>
            <a:pPr>
              <a:buFont typeface="Wingdings" panose="05000000000000000000" pitchFamily="2" charset="2"/>
              <a:buChar char="Ø"/>
            </a:pPr>
            <a:r>
              <a:rPr lang="en-US" sz="3200" dirty="0" smtClean="0"/>
              <a:t>Suicide </a:t>
            </a:r>
            <a:r>
              <a:rPr lang="en-US" sz="3200" dirty="0"/>
              <a:t>now ranks as the </a:t>
            </a:r>
            <a:r>
              <a:rPr lang="en-US" sz="3200" b="1" dirty="0"/>
              <a:t>2</a:t>
            </a:r>
            <a:r>
              <a:rPr lang="en-US" sz="3200" b="1" baseline="30000" dirty="0"/>
              <a:t>nd</a:t>
            </a:r>
            <a:r>
              <a:rPr lang="en-US" sz="3200" dirty="0"/>
              <a:t> leading </a:t>
            </a:r>
            <a:r>
              <a:rPr lang="en-US" sz="3200" dirty="0" smtClean="0"/>
              <a:t>cause </a:t>
            </a:r>
            <a:r>
              <a:rPr lang="en-US" sz="3200" dirty="0"/>
              <a:t>of death among 15-24 year olds and 25-34 year olds</a:t>
            </a:r>
            <a:r>
              <a:rPr lang="en-US" sz="3200" dirty="0" smtClean="0"/>
              <a:t>.</a:t>
            </a:r>
          </a:p>
          <a:p>
            <a:pPr>
              <a:buFont typeface="Wingdings" panose="05000000000000000000" pitchFamily="2" charset="2"/>
              <a:buChar char="Ø"/>
            </a:pPr>
            <a:r>
              <a:rPr lang="en-US" sz="3200" dirty="0" smtClean="0"/>
              <a:t>It </a:t>
            </a:r>
            <a:r>
              <a:rPr lang="en-US" sz="3200" dirty="0"/>
              <a:t>is estimated that 1,100 completed suicides occur on college campuses each year.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166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600" i="1" dirty="0" smtClean="0"/>
              <a:t>So How Can You Help?</a:t>
            </a:r>
            <a:endParaRPr lang="en-US" sz="6600" i="1"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5104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Kognito</a:t>
            </a:r>
            <a:r>
              <a:rPr lang="en-US" dirty="0" smtClean="0"/>
              <a:t> – </a:t>
            </a:r>
            <a:r>
              <a:rPr lang="en-US" i="1" dirty="0" smtClean="0"/>
              <a:t>Identify and Refer Distressed Students</a:t>
            </a:r>
            <a:endParaRPr lang="en-US" i="1" dirty="0"/>
          </a:p>
        </p:txBody>
      </p:sp>
      <p:sp>
        <p:nvSpPr>
          <p:cNvPr id="3" name="Content Placeholder 2"/>
          <p:cNvSpPr>
            <a:spLocks noGrp="1"/>
          </p:cNvSpPr>
          <p:nvPr>
            <p:ph idx="1"/>
          </p:nvPr>
        </p:nvSpPr>
        <p:spPr>
          <a:xfrm>
            <a:off x="1451579" y="2015732"/>
            <a:ext cx="9603275" cy="3821650"/>
          </a:xfrm>
        </p:spPr>
        <p:txBody>
          <a:bodyPr>
            <a:normAutofit fontScale="85000" lnSpcReduction="10000"/>
          </a:bodyPr>
          <a:lstStyle/>
          <a:p>
            <a:r>
              <a:rPr lang="en-US" sz="4100" i="1" u="sng" dirty="0"/>
              <a:t>AT-Risk for Higher Education </a:t>
            </a:r>
            <a:r>
              <a:rPr lang="en-US" sz="4100" dirty="0"/>
              <a:t>is </a:t>
            </a:r>
            <a:r>
              <a:rPr lang="en-US" sz="4100" dirty="0" smtClean="0"/>
              <a:t>utilized by more than 300 </a:t>
            </a:r>
            <a:r>
              <a:rPr lang="en-US" sz="4100" dirty="0"/>
              <a:t>colleges and universities across the </a:t>
            </a:r>
            <a:r>
              <a:rPr lang="en-US" sz="4100" dirty="0" smtClean="0"/>
              <a:t>country</a:t>
            </a:r>
          </a:p>
          <a:p>
            <a:r>
              <a:rPr lang="en-US" sz="3800" dirty="0" smtClean="0"/>
              <a:t>Includes </a:t>
            </a:r>
            <a:r>
              <a:rPr lang="en-US" sz="3800" dirty="0"/>
              <a:t>two, </a:t>
            </a:r>
            <a:r>
              <a:rPr lang="en-US" sz="3800" dirty="0" smtClean="0"/>
              <a:t>30-45 </a:t>
            </a:r>
            <a:r>
              <a:rPr lang="en-US" sz="3800" dirty="0"/>
              <a:t>minute online suicide prevention and gatekeeper training </a:t>
            </a:r>
            <a:r>
              <a:rPr lang="en-US" sz="3800" dirty="0" smtClean="0"/>
              <a:t>simulations.</a:t>
            </a:r>
          </a:p>
          <a:p>
            <a:pPr marL="0" indent="0">
              <a:buNone/>
            </a:pPr>
            <a:r>
              <a:rPr lang="en-US" sz="3800" dirty="0"/>
              <a:t>	</a:t>
            </a:r>
            <a:r>
              <a:rPr lang="en-US" sz="3800" dirty="0" smtClean="0"/>
              <a:t>One for Faculty and Staff</a:t>
            </a:r>
          </a:p>
          <a:p>
            <a:pPr marL="0" indent="0">
              <a:buNone/>
            </a:pPr>
            <a:r>
              <a:rPr lang="en-US" sz="3800" dirty="0"/>
              <a:t>	</a:t>
            </a:r>
            <a:r>
              <a:rPr lang="en-US" sz="3800" dirty="0" smtClean="0"/>
              <a:t>One for Students</a:t>
            </a:r>
            <a:endParaRPr lang="en-US" sz="3800" dirty="0"/>
          </a:p>
        </p:txBody>
      </p:sp>
    </p:spTree>
    <p:extLst>
      <p:ext uri="{BB962C8B-B14F-4D97-AF65-F5344CB8AC3E}">
        <p14:creationId xmlns:p14="http://schemas.microsoft.com/office/powerpoint/2010/main" val="1468546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499719"/>
            <a:ext cx="9603275" cy="1049235"/>
          </a:xfrm>
        </p:spPr>
        <p:txBody>
          <a:bodyPr>
            <a:normAutofit/>
          </a:bodyPr>
          <a:lstStyle/>
          <a:p>
            <a:r>
              <a:rPr lang="en-US" sz="5400" dirty="0" err="1" smtClean="0"/>
              <a:t>Kognito</a:t>
            </a:r>
            <a:r>
              <a:rPr lang="en-US" sz="5400" dirty="0" smtClean="0"/>
              <a:t> – </a:t>
            </a:r>
            <a:r>
              <a:rPr lang="en-US" sz="5400" i="1" dirty="0" smtClean="0"/>
              <a:t>Goals…</a:t>
            </a:r>
            <a:endParaRPr lang="en-US" sz="5400" i="1" dirty="0"/>
          </a:p>
        </p:txBody>
      </p:sp>
      <p:sp>
        <p:nvSpPr>
          <p:cNvPr id="3" name="Content Placeholder 2"/>
          <p:cNvSpPr>
            <a:spLocks noGrp="1"/>
          </p:cNvSpPr>
          <p:nvPr>
            <p:ph idx="1"/>
          </p:nvPr>
        </p:nvSpPr>
        <p:spPr>
          <a:xfrm>
            <a:off x="1451579" y="1893454"/>
            <a:ext cx="9664235" cy="4488873"/>
          </a:xfrm>
        </p:spPr>
        <p:txBody>
          <a:bodyPr>
            <a:normAutofit fontScale="92500"/>
          </a:bodyPr>
          <a:lstStyle/>
          <a:p>
            <a:pPr marL="457200" indent="-457200">
              <a:buFont typeface="+mj-lt"/>
              <a:buAutoNum type="arabicPeriod"/>
            </a:pPr>
            <a:r>
              <a:rPr lang="en-US" sz="2800" dirty="0" smtClean="0"/>
              <a:t>Build </a:t>
            </a:r>
            <a:r>
              <a:rPr lang="en-US" sz="2800" dirty="0"/>
              <a:t>skills and motivation to identify, approach and refer students in distress to relevant support services on and off campus.</a:t>
            </a:r>
          </a:p>
          <a:p>
            <a:pPr marL="457200" indent="-457200">
              <a:buFont typeface="+mj-lt"/>
              <a:buAutoNum type="arabicPeriod"/>
            </a:pPr>
            <a:r>
              <a:rPr lang="en-US" sz="2800" dirty="0"/>
              <a:t>Reduce stigma about mental disorders and increase recognition that suicide prevention is everyone’s responsibility.</a:t>
            </a:r>
          </a:p>
          <a:p>
            <a:pPr marL="457200" indent="-457200">
              <a:buFont typeface="+mj-lt"/>
              <a:buAutoNum type="arabicPeriod"/>
            </a:pPr>
            <a:r>
              <a:rPr lang="en-US" sz="2800" dirty="0"/>
              <a:t>Increase help-seeking behaviors among students and reducing negative attitudes for seeking care.</a:t>
            </a:r>
          </a:p>
          <a:p>
            <a:pPr marL="457200" indent="-457200">
              <a:buFont typeface="+mj-lt"/>
              <a:buAutoNum type="arabicPeriod"/>
            </a:pPr>
            <a:r>
              <a:rPr lang="en-US" sz="2800" dirty="0"/>
              <a:t>Building knowledge about on and off campus behavioral health </a:t>
            </a:r>
            <a:r>
              <a:rPr lang="en-US" sz="2800" dirty="0" smtClean="0"/>
              <a:t>services. </a:t>
            </a:r>
            <a:endParaRPr lang="en-US" sz="2800" dirty="0"/>
          </a:p>
          <a:p>
            <a:pPr marL="0" indent="0">
              <a:buNone/>
            </a:pPr>
            <a:endParaRPr lang="en-US" dirty="0"/>
          </a:p>
        </p:txBody>
      </p:sp>
    </p:spTree>
    <p:extLst>
      <p:ext uri="{BB962C8B-B14F-4D97-AF65-F5344CB8AC3E}">
        <p14:creationId xmlns:p14="http://schemas.microsoft.com/office/powerpoint/2010/main" val="2468764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smtClean="0"/>
              <a:t>Now for some good news…</a:t>
            </a:r>
            <a:endParaRPr lang="en-US" sz="4400" dirty="0"/>
          </a:p>
        </p:txBody>
      </p:sp>
      <p:sp>
        <p:nvSpPr>
          <p:cNvPr id="3" name="Content Placeholder 2"/>
          <p:cNvSpPr>
            <a:spLocks noGrp="1"/>
          </p:cNvSpPr>
          <p:nvPr>
            <p:ph idx="1"/>
          </p:nvPr>
        </p:nvSpPr>
        <p:spPr>
          <a:xfrm>
            <a:off x="1141876" y="2142408"/>
            <a:ext cx="9613861" cy="4114799"/>
          </a:xfrm>
        </p:spPr>
        <p:txBody>
          <a:bodyPr>
            <a:noAutofit/>
          </a:bodyPr>
          <a:lstStyle/>
          <a:p>
            <a:r>
              <a:rPr lang="en-US" sz="4400" dirty="0" smtClean="0"/>
              <a:t>72% of survey respondents reported that their experience at CAPS allowed them to </a:t>
            </a:r>
            <a:r>
              <a:rPr lang="en-US" sz="4400" i="1" u="sng" dirty="0" smtClean="0">
                <a:solidFill>
                  <a:schemeClr val="tx2">
                    <a:lumMod val="10000"/>
                  </a:schemeClr>
                </a:solidFill>
              </a:rPr>
              <a:t>be more successful academically</a:t>
            </a:r>
          </a:p>
          <a:p>
            <a:endParaRPr lang="en-US" sz="3000" dirty="0" smtClean="0"/>
          </a:p>
          <a:p>
            <a:r>
              <a:rPr lang="en-US" sz="3000" i="1" dirty="0" smtClean="0"/>
              <a:t>(CAPS Client Survey, Spring, 2016)</a:t>
            </a:r>
          </a:p>
          <a:p>
            <a:endParaRPr lang="en-US" sz="3000" dirty="0"/>
          </a:p>
        </p:txBody>
      </p:sp>
    </p:spTree>
    <p:extLst>
      <p:ext uri="{BB962C8B-B14F-4D97-AF65-F5344CB8AC3E}">
        <p14:creationId xmlns:p14="http://schemas.microsoft.com/office/powerpoint/2010/main" val="3033294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1" y="600364"/>
            <a:ext cx="10269763" cy="1253390"/>
          </a:xfrm>
        </p:spPr>
        <p:txBody>
          <a:bodyPr/>
          <a:lstStyle/>
          <a:p>
            <a:pPr algn="ctr"/>
            <a:r>
              <a:rPr lang="en-US" dirty="0" smtClean="0"/>
              <a:t>Counseling and Psychological Services (CAPS), Pat walker health center</a:t>
            </a:r>
            <a:endParaRPr lang="en-US" dirty="0"/>
          </a:p>
        </p:txBody>
      </p:sp>
      <p:pic>
        <p:nvPicPr>
          <p:cNvPr id="4" name="Picture 4" descr="PWH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56441" y="1927857"/>
            <a:ext cx="6085960" cy="4057307"/>
          </a:xfrm>
        </p:spPr>
      </p:pic>
    </p:spTree>
    <p:extLst>
      <p:ext uri="{BB962C8B-B14F-4D97-AF65-F5344CB8AC3E}">
        <p14:creationId xmlns:p14="http://schemas.microsoft.com/office/powerpoint/2010/main" val="1378186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72504" y="2037905"/>
            <a:ext cx="9613861" cy="4114799"/>
          </a:xfrm>
        </p:spPr>
        <p:txBody>
          <a:bodyPr>
            <a:noAutofit/>
          </a:bodyPr>
          <a:lstStyle/>
          <a:p>
            <a:r>
              <a:rPr lang="en-US" sz="4400" dirty="0" smtClean="0"/>
              <a:t>79% reported that coming to CAPS positively affected the chances that they would </a:t>
            </a:r>
            <a:r>
              <a:rPr lang="en-US" sz="4400" i="1" u="sng" dirty="0" smtClean="0">
                <a:solidFill>
                  <a:schemeClr val="tx2">
                    <a:lumMod val="10000"/>
                  </a:schemeClr>
                </a:solidFill>
              </a:rPr>
              <a:t>stay in school and graduate from U of A</a:t>
            </a:r>
          </a:p>
          <a:p>
            <a:pPr marL="0" indent="0">
              <a:buNone/>
            </a:pPr>
            <a:endParaRPr lang="en-US" sz="3000" dirty="0" smtClean="0"/>
          </a:p>
          <a:p>
            <a:endParaRPr lang="en-US" sz="3000" dirty="0" smtClean="0"/>
          </a:p>
          <a:p>
            <a:endParaRPr lang="en-US" sz="3000" dirty="0"/>
          </a:p>
        </p:txBody>
      </p:sp>
    </p:spTree>
    <p:extLst>
      <p:ext uri="{BB962C8B-B14F-4D97-AF65-F5344CB8AC3E}">
        <p14:creationId xmlns:p14="http://schemas.microsoft.com/office/powerpoint/2010/main" val="405316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46081" y="2037904"/>
            <a:ext cx="9613861" cy="4114799"/>
          </a:xfrm>
        </p:spPr>
        <p:txBody>
          <a:bodyPr>
            <a:noAutofit/>
          </a:bodyPr>
          <a:lstStyle/>
          <a:p>
            <a:r>
              <a:rPr lang="en-US" sz="4400" dirty="0" smtClean="0"/>
              <a:t>16% reported that they likely </a:t>
            </a:r>
            <a:r>
              <a:rPr lang="en-US" sz="4400" i="1" u="sng" dirty="0" smtClean="0">
                <a:solidFill>
                  <a:schemeClr val="tx2">
                    <a:lumMod val="10000"/>
                  </a:schemeClr>
                </a:solidFill>
              </a:rPr>
              <a:t>would have withdrawn for mental health reasons</a:t>
            </a:r>
            <a:r>
              <a:rPr lang="en-US" sz="4400" dirty="0" smtClean="0"/>
              <a:t> if they had not gone to CAPS</a:t>
            </a:r>
          </a:p>
          <a:p>
            <a:endParaRPr lang="en-US" sz="3000" dirty="0" smtClean="0"/>
          </a:p>
          <a:p>
            <a:endParaRPr lang="en-US" sz="3000" dirty="0" smtClean="0"/>
          </a:p>
          <a:p>
            <a:endParaRPr lang="en-US" sz="3000" dirty="0"/>
          </a:p>
        </p:txBody>
      </p:sp>
    </p:spTree>
    <p:extLst>
      <p:ext uri="{BB962C8B-B14F-4D97-AF65-F5344CB8AC3E}">
        <p14:creationId xmlns:p14="http://schemas.microsoft.com/office/powerpoint/2010/main" val="3940388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535709"/>
            <a:ext cx="9603275" cy="1318045"/>
          </a:xfrm>
        </p:spPr>
        <p:txBody>
          <a:bodyPr>
            <a:normAutofit/>
          </a:bodyPr>
          <a:lstStyle/>
          <a:p>
            <a:pPr algn="ctr"/>
            <a:r>
              <a:rPr lang="en-US" sz="6000" i="1" dirty="0" smtClean="0"/>
              <a:t>Questions?</a:t>
            </a:r>
            <a:endParaRPr lang="en-US" sz="6000"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0091" y="1630965"/>
            <a:ext cx="6743291" cy="4220189"/>
          </a:xfrm>
        </p:spPr>
      </p:pic>
    </p:spTree>
    <p:extLst>
      <p:ext uri="{BB962C8B-B14F-4D97-AF65-F5344CB8AC3E}">
        <p14:creationId xmlns:p14="http://schemas.microsoft.com/office/powerpoint/2010/main" val="811476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and Mission of CAPS</a:t>
            </a:r>
            <a:endParaRPr lang="en-US" dirty="0"/>
          </a:p>
        </p:txBody>
      </p:sp>
      <p:sp>
        <p:nvSpPr>
          <p:cNvPr id="3" name="Content Placeholder 2"/>
          <p:cNvSpPr>
            <a:spLocks noGrp="1"/>
          </p:cNvSpPr>
          <p:nvPr>
            <p:ph idx="1"/>
          </p:nvPr>
        </p:nvSpPr>
        <p:spPr>
          <a:xfrm>
            <a:off x="1451579" y="2133600"/>
            <a:ext cx="9613861" cy="3833091"/>
          </a:xfrm>
        </p:spPr>
        <p:txBody>
          <a:bodyPr>
            <a:normAutofit/>
          </a:bodyPr>
          <a:lstStyle/>
          <a:p>
            <a:pPr marL="0" indent="0">
              <a:buNone/>
            </a:pPr>
            <a:r>
              <a:rPr lang="en-US" sz="3200" dirty="0" smtClean="0"/>
              <a:t>To provide quality mental health services to the University of Arkansas community which will increase the retention and graduation rates of our students, support our faculty and staff, and reduce the risk of adverse events.  </a:t>
            </a:r>
            <a:endParaRPr lang="en-US" sz="3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69220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Services Does </a:t>
            </a:r>
            <a:r>
              <a:rPr lang="en-US" sz="3600" i="1" dirty="0" smtClean="0"/>
              <a:t>CAPS</a:t>
            </a:r>
            <a:r>
              <a:rPr lang="en-US" sz="3600" dirty="0" smtClean="0"/>
              <a:t> Offer?</a:t>
            </a:r>
            <a:endParaRPr lang="en-US" sz="3600" dirty="0"/>
          </a:p>
        </p:txBody>
      </p:sp>
      <p:sp>
        <p:nvSpPr>
          <p:cNvPr id="3" name="Content Placeholder 2"/>
          <p:cNvSpPr>
            <a:spLocks noGrp="1"/>
          </p:cNvSpPr>
          <p:nvPr>
            <p:ph idx="1"/>
          </p:nvPr>
        </p:nvSpPr>
        <p:spPr>
          <a:xfrm>
            <a:off x="1451579" y="1967345"/>
            <a:ext cx="9992276" cy="4082473"/>
          </a:xfrm>
        </p:spPr>
        <p:txBody>
          <a:bodyPr>
            <a:normAutofit fontScale="85000" lnSpcReduction="10000"/>
          </a:bodyPr>
          <a:lstStyle/>
          <a:p>
            <a:pPr marL="0" indent="0">
              <a:buNone/>
            </a:pPr>
            <a:r>
              <a:rPr lang="en-US" sz="3900" dirty="0" smtClean="0"/>
              <a:t>Emergency Services			Psychiatry</a:t>
            </a:r>
          </a:p>
          <a:p>
            <a:pPr marL="0" indent="0">
              <a:buNone/>
            </a:pPr>
            <a:r>
              <a:rPr lang="en-US" sz="3900" dirty="0" smtClean="0"/>
              <a:t>Intake/Assessments			Case Management</a:t>
            </a:r>
            <a:endParaRPr lang="en-US" sz="3900" dirty="0"/>
          </a:p>
          <a:p>
            <a:pPr marL="0" indent="0">
              <a:buNone/>
            </a:pPr>
            <a:r>
              <a:rPr lang="en-US" sz="3900" dirty="0" smtClean="0"/>
              <a:t>Individual Therapy 			Outreach and Prevention</a:t>
            </a:r>
          </a:p>
          <a:p>
            <a:pPr marL="0" indent="0">
              <a:buNone/>
            </a:pPr>
            <a:r>
              <a:rPr lang="en-US" sz="3900" dirty="0" smtClean="0"/>
              <a:t>Group Therapy</a:t>
            </a:r>
          </a:p>
          <a:p>
            <a:pPr marL="0" indent="0">
              <a:buNone/>
            </a:pPr>
            <a:r>
              <a:rPr lang="en-US" sz="3900" dirty="0" smtClean="0"/>
              <a:t>Clinical </a:t>
            </a:r>
            <a:r>
              <a:rPr lang="en-US" sz="3900" dirty="0"/>
              <a:t>Consultation </a:t>
            </a:r>
            <a:r>
              <a:rPr lang="en-US" sz="3900" dirty="0" smtClean="0"/>
              <a:t>Services (</a:t>
            </a:r>
            <a:r>
              <a:rPr lang="en-US" sz="3100" dirty="0" err="1" smtClean="0"/>
              <a:t>RazorCat</a:t>
            </a:r>
            <a:r>
              <a:rPr lang="en-US" sz="3100" dirty="0" smtClean="0"/>
              <a:t> team,  Threat Assessment </a:t>
            </a:r>
            <a:r>
              <a:rPr lang="en-US" sz="3100" dirty="0"/>
              <a:t>T</a:t>
            </a:r>
            <a:r>
              <a:rPr lang="en-US" sz="3100" dirty="0" smtClean="0"/>
              <a:t>eam)</a:t>
            </a:r>
            <a:endParaRPr lang="en-US" sz="31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86742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786047"/>
            <a:ext cx="9603275" cy="839553"/>
          </a:xfrm>
        </p:spPr>
        <p:txBody>
          <a:bodyPr/>
          <a:lstStyle/>
          <a:p>
            <a:r>
              <a:rPr lang="en-US" dirty="0" smtClean="0"/>
              <a:t>CAPS</a:t>
            </a:r>
            <a:r>
              <a:rPr lang="en-US" dirty="0"/>
              <a:t> </a:t>
            </a:r>
            <a:r>
              <a:rPr lang="en-US" dirty="0" smtClean="0"/>
              <a:t>Staffing…</a:t>
            </a:r>
            <a:endParaRPr lang="en-US" dirty="0"/>
          </a:p>
        </p:txBody>
      </p:sp>
      <p:sp>
        <p:nvSpPr>
          <p:cNvPr id="3" name="Content Placeholder 2"/>
          <p:cNvSpPr>
            <a:spLocks noGrp="1"/>
          </p:cNvSpPr>
          <p:nvPr>
            <p:ph idx="1"/>
          </p:nvPr>
        </p:nvSpPr>
        <p:spPr>
          <a:xfrm>
            <a:off x="1451579" y="1967346"/>
            <a:ext cx="9613861" cy="4211781"/>
          </a:xfrm>
        </p:spPr>
        <p:txBody>
          <a:bodyPr>
            <a:normAutofit fontScale="70000" lnSpcReduction="20000"/>
          </a:bodyPr>
          <a:lstStyle/>
          <a:p>
            <a:pPr marL="0" indent="0">
              <a:buNone/>
            </a:pPr>
            <a:r>
              <a:rPr lang="en-US" sz="3800" b="1" i="1" dirty="0">
                <a:solidFill>
                  <a:srgbClr val="C30B38"/>
                </a:solidFill>
                <a:latin typeface="Arial"/>
                <a:cs typeface="Arial"/>
              </a:rPr>
              <a:t>CAPS Clinical Personnel </a:t>
            </a:r>
            <a:r>
              <a:rPr lang="en-US" sz="3800" b="1" i="1" dirty="0" smtClean="0">
                <a:solidFill>
                  <a:srgbClr val="C30B38"/>
                </a:solidFill>
                <a:latin typeface="Arial"/>
                <a:cs typeface="Arial"/>
              </a:rPr>
              <a:t>2016/2017 </a:t>
            </a:r>
            <a:endParaRPr lang="en-US" sz="3800" b="1" i="1" dirty="0">
              <a:solidFill>
                <a:srgbClr val="C30B38"/>
              </a:solidFill>
              <a:latin typeface="Arial"/>
              <a:cs typeface="Arial"/>
            </a:endParaRPr>
          </a:p>
          <a:p>
            <a:pPr marL="0" indent="0">
              <a:buNone/>
            </a:pPr>
            <a:r>
              <a:rPr lang="en-US" sz="3300" b="1" dirty="0" smtClean="0">
                <a:latin typeface="Arial"/>
                <a:cs typeface="Arial"/>
              </a:rPr>
              <a:t>3    </a:t>
            </a:r>
            <a:r>
              <a:rPr lang="en-US" sz="3300" b="1" dirty="0">
                <a:latin typeface="Arial"/>
                <a:cs typeface="Arial"/>
              </a:rPr>
              <a:t>FTE </a:t>
            </a:r>
            <a:r>
              <a:rPr lang="en-US" sz="3300" b="1" dirty="0" smtClean="0">
                <a:latin typeface="Arial"/>
                <a:cs typeface="Arial"/>
              </a:rPr>
              <a:t>Psychologists</a:t>
            </a:r>
            <a:endParaRPr lang="en-US" sz="3300" b="1" dirty="0">
              <a:latin typeface="Arial"/>
              <a:cs typeface="Arial"/>
            </a:endParaRPr>
          </a:p>
          <a:p>
            <a:pPr marL="0" indent="0">
              <a:buNone/>
            </a:pPr>
            <a:r>
              <a:rPr lang="en-US" sz="3300" b="1" dirty="0">
                <a:latin typeface="Arial"/>
                <a:cs typeface="Arial"/>
              </a:rPr>
              <a:t>4</a:t>
            </a:r>
            <a:r>
              <a:rPr lang="en-US" sz="3300" b="1" dirty="0" smtClean="0">
                <a:latin typeface="Arial"/>
                <a:cs typeface="Arial"/>
              </a:rPr>
              <a:t>.6 </a:t>
            </a:r>
            <a:r>
              <a:rPr lang="en-US" sz="3300" b="1" dirty="0">
                <a:latin typeface="Arial"/>
                <a:cs typeface="Arial"/>
              </a:rPr>
              <a:t>FTE Counselors</a:t>
            </a:r>
          </a:p>
          <a:p>
            <a:pPr marL="0" indent="0">
              <a:buNone/>
            </a:pPr>
            <a:r>
              <a:rPr lang="en-US" sz="3300" b="1" dirty="0" smtClean="0">
                <a:latin typeface="Arial"/>
                <a:cs typeface="Arial"/>
              </a:rPr>
              <a:t>4.2 </a:t>
            </a:r>
            <a:r>
              <a:rPr lang="en-US" sz="3300" b="1" dirty="0">
                <a:latin typeface="Arial"/>
                <a:cs typeface="Arial"/>
              </a:rPr>
              <a:t>FTE Social </a:t>
            </a:r>
            <a:r>
              <a:rPr lang="en-US" sz="3300" b="1" dirty="0" smtClean="0">
                <a:latin typeface="Arial"/>
                <a:cs typeface="Arial"/>
              </a:rPr>
              <a:t>Workers</a:t>
            </a:r>
            <a:endParaRPr lang="en-US" sz="3300" b="1" dirty="0">
              <a:latin typeface="Arial"/>
              <a:cs typeface="Arial"/>
            </a:endParaRPr>
          </a:p>
          <a:p>
            <a:pPr marL="0" indent="0">
              <a:buNone/>
            </a:pPr>
            <a:r>
              <a:rPr lang="en-US" sz="3300" b="1" dirty="0">
                <a:latin typeface="Arial"/>
                <a:cs typeface="Arial"/>
              </a:rPr>
              <a:t>1.1 FTE </a:t>
            </a:r>
            <a:r>
              <a:rPr lang="en-US" sz="3300" b="1" dirty="0" smtClean="0">
                <a:latin typeface="Arial"/>
                <a:cs typeface="Arial"/>
              </a:rPr>
              <a:t>Psychiatry</a:t>
            </a:r>
          </a:p>
          <a:p>
            <a:pPr marL="0" indent="0">
              <a:buNone/>
            </a:pPr>
            <a:r>
              <a:rPr lang="en-US" sz="3300" b="1" dirty="0" smtClean="0">
                <a:latin typeface="Arial"/>
                <a:cs typeface="Arial"/>
              </a:rPr>
              <a:t>1    FTE Psychiatric Nurse</a:t>
            </a:r>
            <a:endParaRPr lang="en-US" sz="3300" b="1" dirty="0">
              <a:latin typeface="Arial"/>
              <a:cs typeface="Arial"/>
            </a:endParaRPr>
          </a:p>
          <a:p>
            <a:r>
              <a:rPr lang="en-US" sz="3000" b="1" dirty="0" smtClean="0">
                <a:solidFill>
                  <a:srgbClr val="C30B38"/>
                </a:solidFill>
                <a:latin typeface="Arial"/>
                <a:cs typeface="Arial"/>
              </a:rPr>
              <a:t>Total </a:t>
            </a:r>
            <a:r>
              <a:rPr lang="en-US" sz="3000" b="1" dirty="0">
                <a:solidFill>
                  <a:srgbClr val="C30B38"/>
                </a:solidFill>
                <a:latin typeface="Arial"/>
                <a:cs typeface="Arial"/>
              </a:rPr>
              <a:t>FTE </a:t>
            </a:r>
            <a:r>
              <a:rPr lang="en-US" sz="3000" b="1" dirty="0" smtClean="0">
                <a:solidFill>
                  <a:srgbClr val="C30B38"/>
                </a:solidFill>
                <a:latin typeface="Arial"/>
                <a:cs typeface="Arial"/>
              </a:rPr>
              <a:t>13.9</a:t>
            </a:r>
            <a:endParaRPr lang="en-US" sz="3000" b="1" dirty="0">
              <a:solidFill>
                <a:srgbClr val="C30B38"/>
              </a:solidFill>
              <a:latin typeface="Arial"/>
              <a:cs typeface="Arial"/>
            </a:endParaRPr>
          </a:p>
          <a:p>
            <a:r>
              <a:rPr lang="en-US" sz="2200" i="1" dirty="0" smtClean="0"/>
              <a:t>All hold a Masters Degree, Ph.D., or M.D. and are licensed in their field.</a:t>
            </a:r>
          </a:p>
          <a:p>
            <a:r>
              <a:rPr lang="en-US" sz="2200" i="1" dirty="0" smtClean="0"/>
              <a:t>We have a Graduate Clinician training program during the academic year.</a:t>
            </a:r>
            <a:endParaRPr lang="en-US" sz="2200" i="1" dirty="0"/>
          </a:p>
        </p:txBody>
      </p:sp>
    </p:spTree>
    <p:extLst>
      <p:ext uri="{BB962C8B-B14F-4D97-AF65-F5344CB8AC3E}">
        <p14:creationId xmlns:p14="http://schemas.microsoft.com/office/powerpoint/2010/main" val="2732436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1340427" y="1264227"/>
          <a:ext cx="85344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2050" name="Title 1"/>
          <p:cNvSpPr>
            <a:spLocks noGrp="1"/>
          </p:cNvSpPr>
          <p:nvPr>
            <p:ph type="title" idx="4294967295"/>
          </p:nvPr>
        </p:nvSpPr>
        <p:spPr>
          <a:xfrm>
            <a:off x="1007918" y="379990"/>
            <a:ext cx="9601200" cy="1303337"/>
          </a:xfrm>
        </p:spPr>
        <p:txBody>
          <a:bodyPr>
            <a:normAutofit/>
          </a:bodyPr>
          <a:lstStyle/>
          <a:p>
            <a:pPr eaLnBrk="1" hangingPunct="1"/>
            <a:r>
              <a:rPr lang="en-US" altLang="en-US" dirty="0" smtClean="0"/>
              <a:t>U of A Enrollment 1985 to 2014…</a:t>
            </a:r>
            <a:r>
              <a:rPr lang="en-US" altLang="en-US" i="1" dirty="0" smtClean="0"/>
              <a:t>expansion</a:t>
            </a:r>
            <a:r>
              <a:rPr lang="en-US" altLang="en-US" dirty="0" smtClean="0"/>
              <a:t>!</a:t>
            </a:r>
            <a:endParaRPr lang="en-US" altLang="en-US" i="1" dirty="0" smtClean="0"/>
          </a:p>
        </p:txBody>
      </p:sp>
    </p:spTree>
    <p:extLst>
      <p:ext uri="{BB962C8B-B14F-4D97-AF65-F5344CB8AC3E}">
        <p14:creationId xmlns:p14="http://schemas.microsoft.com/office/powerpoint/2010/main" val="3511453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 for Collegiate Mental </a:t>
            </a:r>
            <a:r>
              <a:rPr lang="en-US" dirty="0" smtClean="0"/>
              <a:t>Health </a:t>
            </a:r>
            <a:r>
              <a:rPr lang="en-US" dirty="0"/>
              <a:t>(CCMH</a:t>
            </a:r>
            <a:r>
              <a:rPr lang="en-US" dirty="0" smtClean="0"/>
              <a:t>): Trends over the last 6 years…</a:t>
            </a:r>
            <a:endParaRPr lang="en-US" dirty="0"/>
          </a:p>
        </p:txBody>
      </p:sp>
      <p:sp>
        <p:nvSpPr>
          <p:cNvPr id="3" name="Content Placeholder 2"/>
          <p:cNvSpPr>
            <a:spLocks noGrp="1"/>
          </p:cNvSpPr>
          <p:nvPr>
            <p:ph idx="1"/>
          </p:nvPr>
        </p:nvSpPr>
        <p:spPr>
          <a:xfrm>
            <a:off x="680321" y="1853754"/>
            <a:ext cx="9613861" cy="4233009"/>
          </a:xfrm>
        </p:spPr>
        <p:txBody>
          <a:bodyPr>
            <a:normAutofit fontScale="85000" lnSpcReduction="10000"/>
          </a:bodyPr>
          <a:lstStyle/>
          <a:p>
            <a:r>
              <a:rPr lang="en-US" sz="3200" dirty="0" smtClean="0"/>
              <a:t>Growth in number seeking services was more than 5x the rate of growth in institutional enrollment nationally</a:t>
            </a:r>
          </a:p>
          <a:p>
            <a:r>
              <a:rPr lang="en-US" sz="3200" dirty="0" smtClean="0"/>
              <a:t>Students are more likely to endorse “threat to self” behaviors than at any time in the past, increasing the need for emergency evaluations</a:t>
            </a:r>
          </a:p>
          <a:p>
            <a:r>
              <a:rPr lang="en-US" sz="3200" dirty="0" smtClean="0"/>
              <a:t>Students reporting “threat to self” use an average of </a:t>
            </a:r>
            <a:r>
              <a:rPr lang="en-US" sz="3200" u="sng" dirty="0" smtClean="0">
                <a:solidFill>
                  <a:srgbClr val="FF0000"/>
                </a:solidFill>
              </a:rPr>
              <a:t>27</a:t>
            </a:r>
            <a:r>
              <a:rPr lang="en-US" sz="3200" dirty="0" smtClean="0">
                <a:solidFill>
                  <a:srgbClr val="FF0000"/>
                </a:solidFill>
              </a:rPr>
              <a:t>%</a:t>
            </a:r>
            <a:r>
              <a:rPr lang="en-US" sz="3200" dirty="0" smtClean="0"/>
              <a:t> more services</a:t>
            </a:r>
          </a:p>
          <a:p>
            <a:r>
              <a:rPr lang="en-US" sz="3200" dirty="0" smtClean="0"/>
              <a:t>“Rapid Access” appointments increase while “routine” decrease</a:t>
            </a:r>
            <a:endParaRPr lang="en-US" sz="3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83035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picture…</a:t>
            </a:r>
            <a:endParaRPr lang="en-US" dirty="0"/>
          </a:p>
        </p:txBody>
      </p:sp>
      <p:sp>
        <p:nvSpPr>
          <p:cNvPr id="3" name="Content Placeholder 2"/>
          <p:cNvSpPr>
            <a:spLocks noGrp="1"/>
          </p:cNvSpPr>
          <p:nvPr>
            <p:ph idx="1"/>
          </p:nvPr>
        </p:nvSpPr>
        <p:spPr>
          <a:xfrm>
            <a:off x="1451579" y="2015732"/>
            <a:ext cx="9603275" cy="3747759"/>
          </a:xfrm>
        </p:spPr>
        <p:txBody>
          <a:bodyPr>
            <a:normAutofit/>
          </a:bodyPr>
          <a:lstStyle/>
          <a:p>
            <a:pPr marL="0" indent="0">
              <a:buNone/>
            </a:pPr>
            <a:r>
              <a:rPr lang="en-US" sz="2800" dirty="0"/>
              <a:t>According to the Center for Collegiate Mental Health’s (CCMH) </a:t>
            </a:r>
            <a:r>
              <a:rPr lang="en-US" sz="2800" dirty="0" smtClean="0"/>
              <a:t>2016 </a:t>
            </a:r>
            <a:r>
              <a:rPr lang="en-US" sz="2800" dirty="0"/>
              <a:t>Annual Report:</a:t>
            </a:r>
          </a:p>
          <a:p>
            <a:r>
              <a:rPr lang="en-US" sz="2800" b="1" dirty="0"/>
              <a:t>1 out of 4 </a:t>
            </a:r>
            <a:r>
              <a:rPr lang="en-US" sz="2800" dirty="0"/>
              <a:t>students seen at a counseling center has self-injured</a:t>
            </a:r>
          </a:p>
          <a:p>
            <a:r>
              <a:rPr lang="en-US" sz="2800" b="1" dirty="0"/>
              <a:t>1 out of 3 </a:t>
            </a:r>
            <a:r>
              <a:rPr lang="en-US" sz="2800" dirty="0"/>
              <a:t>has considered suicide</a:t>
            </a:r>
          </a:p>
          <a:p>
            <a:r>
              <a:rPr lang="en-US" sz="2800" b="1" dirty="0"/>
              <a:t>Nearly 1 out of 10 </a:t>
            </a:r>
            <a:r>
              <a:rPr lang="en-US" sz="2800" dirty="0"/>
              <a:t>has made a suicide attempt</a:t>
            </a:r>
          </a:p>
          <a:p>
            <a:r>
              <a:rPr lang="en-US" sz="2800" b="1" dirty="0" smtClean="0"/>
              <a:t>1 </a:t>
            </a:r>
            <a:r>
              <a:rPr lang="en-US" sz="2800" b="1" dirty="0"/>
              <a:t>out of 10 </a:t>
            </a:r>
            <a:r>
              <a:rPr lang="en-US" sz="2800" dirty="0"/>
              <a:t>has been hospitalized for psychiatric reasons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34451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5” presenting concerns…</a:t>
            </a:r>
            <a:endParaRPr lang="en-US" dirty="0"/>
          </a:p>
        </p:txBody>
      </p:sp>
      <p:sp>
        <p:nvSpPr>
          <p:cNvPr id="3" name="Content Placeholder 2"/>
          <p:cNvSpPr>
            <a:spLocks noGrp="1"/>
          </p:cNvSpPr>
          <p:nvPr>
            <p:ph idx="1"/>
          </p:nvPr>
        </p:nvSpPr>
        <p:spPr>
          <a:xfrm>
            <a:off x="1451579" y="2015732"/>
            <a:ext cx="9603275" cy="3747759"/>
          </a:xfrm>
        </p:spPr>
        <p:txBody>
          <a:bodyPr>
            <a:normAutofit/>
          </a:bodyPr>
          <a:lstStyle/>
          <a:p>
            <a:r>
              <a:rPr lang="en-US" sz="3200" dirty="0" smtClean="0"/>
              <a:t>Anxiety</a:t>
            </a:r>
          </a:p>
          <a:p>
            <a:r>
              <a:rPr lang="en-US" sz="3200" dirty="0" smtClean="0"/>
              <a:t>Depression</a:t>
            </a:r>
          </a:p>
          <a:p>
            <a:r>
              <a:rPr lang="en-US" sz="3200" dirty="0" smtClean="0"/>
              <a:t>Stress </a:t>
            </a:r>
          </a:p>
          <a:p>
            <a:r>
              <a:rPr lang="en-US" sz="3200" dirty="0" smtClean="0"/>
              <a:t>Family</a:t>
            </a:r>
          </a:p>
          <a:p>
            <a:r>
              <a:rPr lang="en-US" sz="3200" dirty="0" smtClean="0"/>
              <a:t>Academic performance</a:t>
            </a:r>
            <a:endParaRPr lang="en-US" sz="3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10810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1249</TotalTime>
  <Words>773</Words>
  <Application>Microsoft Office PowerPoint</Application>
  <PresentationFormat>Widescreen</PresentationFormat>
  <Paragraphs>121</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 MT</vt:lpstr>
      <vt:lpstr>Wingdings</vt:lpstr>
      <vt:lpstr>Gallery</vt:lpstr>
      <vt:lpstr>College Student Mental Health:  Distressed Students and  how to Help Them</vt:lpstr>
      <vt:lpstr>Counseling and Psychological Services (CAPS), Pat walker health center</vt:lpstr>
      <vt:lpstr>Purpose and Mission of CAPS</vt:lpstr>
      <vt:lpstr>What Services Does CAPS Offer?</vt:lpstr>
      <vt:lpstr>CAPS Staffing…</vt:lpstr>
      <vt:lpstr>U of A Enrollment 1985 to 2014…expansion!</vt:lpstr>
      <vt:lpstr>Center for Collegiate Mental Health (CCMH): Trends over the last 6 years…</vt:lpstr>
      <vt:lpstr>The national picture…</vt:lpstr>
      <vt:lpstr>“Top 5” presenting concerns…</vt:lpstr>
      <vt:lpstr>CAPS Trends – Self-Injury</vt:lpstr>
      <vt:lpstr>CAPS Trends – Prior Hospitalizations  </vt:lpstr>
      <vt:lpstr>CAPS Trends – Seriously Considered Suicide (1 or more times, lifetime) </vt:lpstr>
      <vt:lpstr>CAPS Trends – Attempted Suicide  </vt:lpstr>
      <vt:lpstr>CAPS Trends – Seriously considered attempting suicide within the last 2 weeks</vt:lpstr>
      <vt:lpstr>The Climate of Suicide on Campus</vt:lpstr>
      <vt:lpstr>So How Can You Help?</vt:lpstr>
      <vt:lpstr>Kognito – Identify and Refer Distressed Students</vt:lpstr>
      <vt:lpstr>Kognito – Goals…</vt:lpstr>
      <vt:lpstr>Now for some good news…</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Patricia Cooper</dc:creator>
  <cp:lastModifiedBy>Lori L. Libbert</cp:lastModifiedBy>
  <cp:revision>99</cp:revision>
  <cp:lastPrinted>2017-02-02T14:09:38Z</cp:lastPrinted>
  <dcterms:created xsi:type="dcterms:W3CDTF">2017-01-04T15:17:07Z</dcterms:created>
  <dcterms:modified xsi:type="dcterms:W3CDTF">2017-02-16T21:30:37Z</dcterms:modified>
</cp:coreProperties>
</file>